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5" r:id="rId3"/>
    <p:sldId id="369" r:id="rId4"/>
    <p:sldId id="377" r:id="rId5"/>
    <p:sldId id="350" r:id="rId6"/>
    <p:sldId id="352" r:id="rId7"/>
    <p:sldId id="389" r:id="rId8"/>
    <p:sldId id="354" r:id="rId9"/>
    <p:sldId id="355" r:id="rId10"/>
    <p:sldId id="360" r:id="rId11"/>
    <p:sldId id="383" r:id="rId12"/>
    <p:sldId id="357" r:id="rId13"/>
    <p:sldId id="358" r:id="rId14"/>
    <p:sldId id="359" r:id="rId15"/>
    <p:sldId id="390" r:id="rId16"/>
    <p:sldId id="387" r:id="rId17"/>
    <p:sldId id="379" r:id="rId18"/>
    <p:sldId id="380" r:id="rId19"/>
    <p:sldId id="381" r:id="rId20"/>
    <p:sldId id="386" r:id="rId21"/>
    <p:sldId id="378" r:id="rId22"/>
    <p:sldId id="391" r:id="rId23"/>
    <p:sldId id="385" r:id="rId24"/>
    <p:sldId id="363" r:id="rId25"/>
    <p:sldId id="364" r:id="rId26"/>
    <p:sldId id="365" r:id="rId27"/>
    <p:sldId id="388" r:id="rId28"/>
    <p:sldId id="367" r:id="rId29"/>
    <p:sldId id="382" r:id="rId30"/>
    <p:sldId id="368" r:id="rId3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2" d="100"/>
          <a:sy n="72" d="100"/>
        </p:scale>
        <p:origin x="-132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4577" y="167572"/>
            <a:ext cx="139877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B9806-445E-4026-8D8A-74701A6611DE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6305" y="926273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55711" y="926273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9A31-41A2-4792-BB40-42241119F2CC}" type="slidenum">
              <a:rPr lang="nl-NL" smtClean="0"/>
              <a:t>‹#›</a:t>
            </a:fld>
            <a:endParaRPr lang="nl-NL"/>
          </a:p>
        </p:txBody>
      </p:sp>
      <p:pic>
        <p:nvPicPr>
          <p:cNvPr id="3074" name="Picture 2" descr="https://si0.twimg.com/profile_images/2385983224/pmenab865u5jc8zokjf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4" b="35278"/>
          <a:stretch/>
        </p:blipFill>
        <p:spPr bwMode="auto">
          <a:xfrm>
            <a:off x="105722" y="127005"/>
            <a:ext cx="1794249" cy="6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3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364DE-5D75-4680-95E1-D47E490A7845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C098A-A9CA-46CD-92E0-858F719D64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92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5112568" cy="2060848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5112568" cy="100811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65770" y="6165304"/>
            <a:ext cx="3042734" cy="667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9" descr="N:\Drift\PR\Huisstijl\Logo's\Drift &amp; EUR --- nieuw per sept. 2012\Drift &amp; EU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80" y="262962"/>
            <a:ext cx="2952000" cy="87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180352" y="4941168"/>
            <a:ext cx="8748000" cy="0"/>
            <a:chOff x="180352" y="1484784"/>
            <a:chExt cx="8748000" cy="0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 userDrawn="1"/>
        </p:nvGrpSpPr>
        <p:grpSpPr>
          <a:xfrm>
            <a:off x="180352" y="1268760"/>
            <a:ext cx="8748000" cy="0"/>
            <a:chOff x="180352" y="1484784"/>
            <a:chExt cx="8748000" cy="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27A5BDFC-EDF0-4451-809A-3234CDDCD037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6192688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10" baseline="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028" name="Picture 4" descr="C:\Users\steenbergen\Desktop\Water Scurve (light) 225x10.jpg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340718"/>
            <a:ext cx="8064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6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274639"/>
            <a:ext cx="5361384" cy="5746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DBEE-600A-4B12-9DE3-70994EBD37E3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908929" y="3213186"/>
            <a:ext cx="4896544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608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1850901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endParaRPr lang="nl-NL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22507" y="3369568"/>
            <a:ext cx="7772400" cy="1787624"/>
          </a:xfrm>
        </p:spPr>
        <p:txBody>
          <a:bodyPr anchor="ctr">
            <a:normAutofit/>
          </a:bodyPr>
          <a:lstStyle>
            <a:lvl1pPr marL="0" indent="0">
              <a:buNone/>
              <a:defRPr sz="1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60000"/>
              </a:lnSpc>
            </a:pPr>
            <a:endParaRPr lang="nl-NL" b="0" i="0" spc="2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0352" y="3284984"/>
            <a:ext cx="8748000" cy="0"/>
            <a:chOff x="180352" y="1484784"/>
            <a:chExt cx="8748000" cy="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>
            <a:off x="180352" y="620688"/>
            <a:ext cx="8748000" cy="0"/>
            <a:chOff x="180352" y="1484784"/>
            <a:chExt cx="8748000" cy="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 userDrawn="1"/>
        </p:nvCxnSpPr>
        <p:spPr>
          <a:xfrm>
            <a:off x="1043608" y="189360"/>
            <a:ext cx="0" cy="648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AA4A63B-5BFB-4083-A31F-408EDF9ABCA3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5876855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31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5699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692905" y="3429210"/>
            <a:ext cx="4464496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80352" y="1484784"/>
            <a:ext cx="8748000" cy="0"/>
            <a:chOff x="180352" y="1484784"/>
            <a:chExt cx="8748000" cy="0"/>
          </a:xfrm>
        </p:grpSpPr>
        <p:cxnSp>
          <p:nvCxnSpPr>
            <p:cNvPr id="8" name="Straight Connector 7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96345E6B-5AB6-477D-8AAF-C74AD5ED537F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46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630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80" y="2060848"/>
            <a:ext cx="7772400" cy="1152128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80352" y="3284984"/>
            <a:ext cx="8748000" cy="0"/>
            <a:chOff x="180352" y="1484784"/>
            <a:chExt cx="8748000" cy="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 userDrawn="1"/>
        </p:nvGrpSpPr>
        <p:grpSpPr>
          <a:xfrm>
            <a:off x="180352" y="620688"/>
            <a:ext cx="8748000" cy="0"/>
            <a:chOff x="180352" y="1484784"/>
            <a:chExt cx="8748000" cy="0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 userDrawn="1"/>
        </p:nvCxnSpPr>
        <p:spPr>
          <a:xfrm>
            <a:off x="1043608" y="189360"/>
            <a:ext cx="0" cy="648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F4140133-551C-4AA4-86E3-089D3404A348}" type="datetime1">
              <a:rPr lang="nl-NL" smtClean="0"/>
              <a:t>17-11-2014</a:t>
            </a:fld>
            <a:endParaRPr lang="nl-NL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19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1"/>
            <a:ext cx="3816424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1600201"/>
            <a:ext cx="3816424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692905" y="3429210"/>
            <a:ext cx="4464496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80352" y="1484784"/>
            <a:ext cx="8748000" cy="0"/>
            <a:chOff x="180352" y="1484784"/>
            <a:chExt cx="8748000" cy="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8C7FF5B2-724C-4E00-BCE3-F15A863FB014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5904656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80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765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2174875"/>
            <a:ext cx="3765104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9234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923464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0A81-8DED-4F6A-882B-10F80AE53995}" type="datetime1">
              <a:rPr lang="nl-NL" smtClean="0"/>
              <a:t>17-11-2014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692905" y="3429210"/>
            <a:ext cx="4464496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ADD</a:t>
            </a:r>
            <a:endParaRPr lang="nl-NL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9512" y="1484784"/>
            <a:ext cx="8748000" cy="0"/>
            <a:chOff x="180352" y="1484784"/>
            <a:chExt cx="8748000" cy="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59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640D-96DA-46FD-B1D6-AA7990758310}" type="datetime1">
              <a:rPr lang="nl-NL" smtClean="0"/>
              <a:t>17-11-2014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692905" y="3429210"/>
            <a:ext cx="4464496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51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39" y="240803"/>
            <a:ext cx="3008313" cy="730002"/>
          </a:xfrm>
        </p:spPr>
        <p:txBody>
          <a:bodyPr anchor="t"/>
          <a:lstStyle>
            <a:lvl1pPr algn="l">
              <a:defRPr sz="2000" b="1"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778" y="260648"/>
            <a:ext cx="4823718" cy="57504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639" y="980728"/>
            <a:ext cx="3008313" cy="50405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E6D9-1A37-4FB3-BFAB-3545D5410E7A}" type="datetime1">
              <a:rPr lang="nl-NL" smtClean="0"/>
              <a:t>17-11-2014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980937" y="3141178"/>
            <a:ext cx="5040560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309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741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9632" y="188640"/>
            <a:ext cx="7416824" cy="44644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5301208"/>
            <a:ext cx="7416000" cy="720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7064-5F8B-4B30-8221-F04591AF4F2B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944933" y="3177182"/>
            <a:ext cx="4968552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68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BD28-7719-4CCC-BB2B-D50F78B1FEA1}" type="datetime1">
              <a:rPr lang="nl-NL" smtClean="0"/>
              <a:t>17-11-2014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656901" y="3465214"/>
            <a:ext cx="4392488" cy="71966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600201"/>
            <a:ext cx="786956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36" y="6165304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733FF4-6D5D-4806-97A5-B25CC2DD5267}" type="datetime1">
              <a:rPr lang="nl-NL" smtClean="0"/>
              <a:t>17-11-2014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6165304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pic>
        <p:nvPicPr>
          <p:cNvPr id="12" name="Picture 9" descr="N:\Drift\PR\Huisstijl\Logo's\Drift &amp; EUR --- nieuw per sept. 2012\Drift &amp; EU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19" y="6237312"/>
            <a:ext cx="182897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179512" y="6093296"/>
            <a:ext cx="8748000" cy="0"/>
            <a:chOff x="180352" y="1484784"/>
            <a:chExt cx="8748000" cy="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>
              <a:off x="180352" y="1484784"/>
              <a:ext cx="7560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H="1">
              <a:off x="7740352" y="1484784"/>
              <a:ext cx="118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>
            <a:off x="1043608" y="189360"/>
            <a:ext cx="0" cy="648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2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0" kern="1200" spc="20" baseline="0" smtClean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i="0" kern="1200" spc="20" baseline="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i="1" kern="1200" spc="2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5013176"/>
            <a:ext cx="5112568" cy="100811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400" b="1" spc="20" dirty="0" smtClean="0"/>
              <a:t/>
            </a:r>
            <a:br>
              <a:rPr lang="nl-NL" sz="1400" b="1" spc="20" dirty="0" smtClean="0"/>
            </a:br>
            <a:r>
              <a:rPr lang="nl-NL" sz="1400" b="1" spc="20" dirty="0" smtClean="0"/>
              <a:t>17-11-2014</a:t>
            </a:r>
            <a:endParaRPr lang="nl-NL" sz="1400" b="1" spc="2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54016"/>
            <a:ext cx="5112568" cy="11711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b="1" i="0" spc="20" smtClean="0"/>
              <a:t>Roel van Raak</a:t>
            </a:r>
            <a:endParaRPr lang="en-GB" b="1" i="0" spc="20" dirty="0" smtClean="0"/>
          </a:p>
          <a:p>
            <a:pPr>
              <a:lnSpc>
                <a:spcPct val="160000"/>
              </a:lnSpc>
            </a:pPr>
            <a:r>
              <a:rPr lang="en-GB" spc="20" dirty="0" smtClean="0"/>
              <a:t>DRIFT / Erasmus </a:t>
            </a:r>
            <a:r>
              <a:rPr lang="en-GB" spc="20" dirty="0" err="1" smtClean="0"/>
              <a:t>Universiteit</a:t>
            </a:r>
            <a:r>
              <a:rPr lang="en-GB" spc="20" dirty="0" smtClean="0"/>
              <a:t> Rotterdam</a:t>
            </a:r>
            <a:endParaRPr lang="en-GB" b="0" i="0" spc="20" dirty="0" smtClean="0"/>
          </a:p>
          <a:p>
            <a:pPr>
              <a:lnSpc>
                <a:spcPct val="160000"/>
              </a:lnSpc>
            </a:pPr>
            <a:r>
              <a:rPr lang="en-GB" spc="20" smtClean="0"/>
              <a:t>vanraak@drift.eur.nl </a:t>
            </a:r>
            <a:endParaRPr lang="nl-NL" b="0" i="0" spc="2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5616" y="1493168"/>
            <a:ext cx="7480448" cy="2060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spc="20" dirty="0" smtClean="0"/>
              <a:t>The circular economy &amp;</a:t>
            </a:r>
          </a:p>
          <a:p>
            <a:r>
              <a:rPr lang="en-GB" sz="3600" spc="20" dirty="0" smtClean="0"/>
              <a:t>Dutch household waste</a:t>
            </a:r>
          </a:p>
        </p:txBody>
      </p:sp>
    </p:spTree>
    <p:extLst>
      <p:ext uri="{BB962C8B-B14F-4D97-AF65-F5344CB8AC3E}">
        <p14:creationId xmlns:p14="http://schemas.microsoft.com/office/powerpoint/2010/main" val="23646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</a:t>
            </a:r>
            <a:r>
              <a:rPr lang="en-GB" smtClean="0"/>
              <a:t>ircular economy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700808"/>
            <a:ext cx="2952328" cy="4421088"/>
          </a:xfrm>
        </p:spPr>
        <p:txBody>
          <a:bodyPr>
            <a:noAutofit/>
          </a:bodyPr>
          <a:lstStyle/>
          <a:p>
            <a:r>
              <a:rPr lang="en-GB" sz="2400"/>
              <a:t>Main protagonists: MacArthur / McKinsey</a:t>
            </a:r>
          </a:p>
          <a:p>
            <a:r>
              <a:rPr lang="en-GB" sz="2400" smtClean="0"/>
              <a:t>cycling longer (durable and cascades)</a:t>
            </a:r>
          </a:p>
          <a:p>
            <a:r>
              <a:rPr lang="en-GB" sz="2400" smtClean="0"/>
              <a:t>cycling purer</a:t>
            </a:r>
          </a:p>
          <a:p>
            <a:r>
              <a:rPr lang="en-GB" sz="2400" smtClean="0"/>
              <a:t>cycling tighter (e.g. refurb) </a:t>
            </a:r>
            <a:endParaRPr lang="nl-NL" sz="24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18856" r="26625" b="14194"/>
          <a:stretch/>
        </p:blipFill>
        <p:spPr bwMode="auto">
          <a:xfrm>
            <a:off x="3732515" y="1916832"/>
            <a:ext cx="515996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</a:t>
            </a:r>
            <a:r>
              <a:rPr lang="en-GB" smtClean="0"/>
              <a:t>ircular economy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18856" r="26625" b="14194"/>
          <a:stretch/>
        </p:blipFill>
        <p:spPr bwMode="auto">
          <a:xfrm>
            <a:off x="323528" y="148419"/>
            <a:ext cx="8352928" cy="59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circular economy: fad?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Builds explicitly upon earlier trends:</a:t>
            </a:r>
          </a:p>
          <a:p>
            <a:pPr lvl="1"/>
            <a:r>
              <a:rPr lang="en-GB" smtClean="0"/>
              <a:t>3R’s, waste hierarchies</a:t>
            </a:r>
          </a:p>
          <a:p>
            <a:pPr lvl="1"/>
            <a:r>
              <a:rPr lang="en-GB"/>
              <a:t>i</a:t>
            </a:r>
            <a:r>
              <a:rPr lang="en-GB" smtClean="0"/>
              <a:t>ndustrial ecology</a:t>
            </a:r>
          </a:p>
          <a:p>
            <a:pPr lvl="1"/>
            <a:r>
              <a:rPr lang="en-GB"/>
              <a:t>e</a:t>
            </a:r>
            <a:r>
              <a:rPr lang="en-GB" smtClean="0"/>
              <a:t>codesign </a:t>
            </a:r>
          </a:p>
          <a:p>
            <a:pPr lvl="1"/>
            <a:r>
              <a:rPr lang="en-GB"/>
              <a:t>p</a:t>
            </a:r>
            <a:r>
              <a:rPr lang="en-GB" smtClean="0"/>
              <a:t>roducer responsibility</a:t>
            </a:r>
          </a:p>
          <a:p>
            <a:pPr lvl="1"/>
            <a:r>
              <a:rPr lang="en-GB" smtClean="0"/>
              <a:t>cradle-to-cradle</a:t>
            </a:r>
          </a:p>
          <a:p>
            <a:r>
              <a:rPr lang="en-GB" smtClean="0"/>
              <a:t>Sometimes ignores existing economic viable, private recycling systems</a:t>
            </a:r>
          </a:p>
          <a:p>
            <a:r>
              <a:rPr lang="en-GB" smtClean="0"/>
              <a:t>Buzzword for limited product range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0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circular economy: trend?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556792"/>
            <a:ext cx="7869560" cy="4421088"/>
          </a:xfrm>
        </p:spPr>
        <p:txBody>
          <a:bodyPr>
            <a:noAutofit/>
          </a:bodyPr>
          <a:lstStyle/>
          <a:p>
            <a:r>
              <a:rPr lang="en-GB" sz="2000" dirty="0" smtClean="0"/>
              <a:t>Quality and added value (</a:t>
            </a:r>
            <a:r>
              <a:rPr lang="en-GB" sz="2000" dirty="0"/>
              <a:t>just recycling is not good enough)</a:t>
            </a:r>
          </a:p>
          <a:p>
            <a:pPr lvl="1"/>
            <a:r>
              <a:rPr lang="en-GB" sz="1600" dirty="0"/>
              <a:t>Addressing material </a:t>
            </a:r>
            <a:r>
              <a:rPr lang="en-GB" sz="1600" dirty="0">
                <a:sym typeface="Wingdings" panose="05000000000000000000" pitchFamily="2" charset="2"/>
              </a:rPr>
              <a:t> energy </a:t>
            </a:r>
            <a:r>
              <a:rPr lang="en-GB" sz="1600" dirty="0" smtClean="0">
                <a:sym typeface="Wingdings" panose="05000000000000000000" pitchFamily="2" charset="2"/>
              </a:rPr>
              <a:t>contradiction</a:t>
            </a:r>
            <a:endParaRPr lang="en-GB" sz="2000" dirty="0" smtClean="0"/>
          </a:p>
          <a:p>
            <a:r>
              <a:rPr lang="en-GB" sz="2000" dirty="0" smtClean="0"/>
              <a:t>from public responsibility to business case for the boardroom.</a:t>
            </a:r>
          </a:p>
          <a:p>
            <a:pPr lvl="1"/>
            <a:r>
              <a:rPr lang="en-GB" sz="1600" dirty="0" smtClean="0"/>
              <a:t>….from </a:t>
            </a:r>
            <a:r>
              <a:rPr lang="en-GB" sz="1600" dirty="0" err="1" smtClean="0"/>
              <a:t>ecopremium</a:t>
            </a:r>
            <a:r>
              <a:rPr lang="en-GB" sz="1600" dirty="0" smtClean="0"/>
              <a:t> to resource hedging</a:t>
            </a:r>
          </a:p>
          <a:p>
            <a:pPr lvl="1"/>
            <a:r>
              <a:rPr lang="en-GB" sz="1600" dirty="0" smtClean="0"/>
              <a:t>linked to Porter’s competition models</a:t>
            </a:r>
          </a:p>
          <a:p>
            <a:pPr lvl="1"/>
            <a:r>
              <a:rPr lang="en-GB" sz="1600" dirty="0" smtClean="0"/>
              <a:t>linked to economic models (product-service combinations, performance based economy)</a:t>
            </a:r>
          </a:p>
          <a:p>
            <a:r>
              <a:rPr lang="en-GB" sz="2000" dirty="0">
                <a:sym typeface="Wingdings" panose="05000000000000000000" pitchFamily="2" charset="2"/>
              </a:rPr>
              <a:t>u</a:t>
            </a:r>
            <a:r>
              <a:rPr lang="en-GB" sz="2000" dirty="0" smtClean="0">
                <a:sym typeface="Wingdings" panose="05000000000000000000" pitchFamily="2" charset="2"/>
              </a:rPr>
              <a:t>nanswered questions in upscaling (hopeful </a:t>
            </a:r>
            <a:r>
              <a:rPr lang="en-GB" sz="2000" dirty="0" err="1" smtClean="0">
                <a:sym typeface="Wingdings" panose="05000000000000000000" pitchFamily="2" charset="2"/>
              </a:rPr>
              <a:t>montrosity</a:t>
            </a:r>
            <a:r>
              <a:rPr lang="en-GB" sz="2000" dirty="0" smtClean="0">
                <a:sym typeface="Wingdings" panose="05000000000000000000" pitchFamily="2" charset="2"/>
              </a:rPr>
              <a:t>?)</a:t>
            </a:r>
          </a:p>
          <a:p>
            <a:pPr lvl="1"/>
            <a:r>
              <a:rPr lang="en-GB" sz="1600" dirty="0" smtClean="0">
                <a:sym typeface="Wingdings" panose="05000000000000000000" pitchFamily="2" charset="2"/>
              </a:rPr>
              <a:t>can companies invest upfront for leasing? Effects on their balance?</a:t>
            </a:r>
          </a:p>
          <a:p>
            <a:pPr lvl="1"/>
            <a:r>
              <a:rPr lang="en-GB" sz="1600" dirty="0" smtClean="0"/>
              <a:t>coordination of chains</a:t>
            </a:r>
          </a:p>
          <a:p>
            <a:pPr lvl="1"/>
            <a:r>
              <a:rPr lang="en-GB" sz="1600" dirty="0" smtClean="0"/>
              <a:t>legal implications of shift in ownership</a:t>
            </a:r>
          </a:p>
          <a:p>
            <a:pPr lvl="1"/>
            <a:r>
              <a:rPr lang="en-GB" sz="1600" dirty="0" smtClean="0"/>
              <a:t>ideological and ethical questions of private intrusion  </a:t>
            </a:r>
          </a:p>
          <a:p>
            <a:pPr lvl="1"/>
            <a:r>
              <a:rPr lang="en-GB" sz="1600" dirty="0" smtClean="0"/>
              <a:t>reverse logistics nightmare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7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</a:t>
            </a:r>
            <a:r>
              <a:rPr lang="en-GB" sz="4000" dirty="0" smtClean="0"/>
              <a:t>ircular economy and municipal waste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higher quality demands on streams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q</a:t>
            </a:r>
            <a:r>
              <a:rPr lang="en-GB" dirty="0" err="1" smtClean="0">
                <a:solidFill>
                  <a:srgbClr val="C00000"/>
                </a:solidFill>
              </a:rPr>
              <a:t>uantative</a:t>
            </a:r>
            <a:r>
              <a:rPr lang="en-GB" dirty="0" smtClean="0">
                <a:solidFill>
                  <a:srgbClr val="C00000"/>
                </a:solidFill>
              </a:rPr>
              <a:t> challenge remains</a:t>
            </a:r>
          </a:p>
          <a:p>
            <a:r>
              <a:rPr lang="en-GB" dirty="0" smtClean="0"/>
              <a:t>tension in scales between local/regional/national waste streams and (inter)national production systems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</a:rPr>
              <a:t>municipality as waste director policy / law</a:t>
            </a:r>
          </a:p>
          <a:p>
            <a:r>
              <a:rPr lang="en-GB" dirty="0"/>
              <a:t>w</a:t>
            </a:r>
            <a:r>
              <a:rPr lang="en-GB" dirty="0" smtClean="0"/>
              <a:t>aste becomes a resource</a:t>
            </a:r>
          </a:p>
          <a:p>
            <a:pPr lvl="1"/>
            <a:r>
              <a:rPr lang="en-GB" dirty="0" smtClean="0"/>
              <a:t>‘loosing’ profitable streams, e.g. textile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8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VNGa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3341"/>
            <a:ext cx="7754148" cy="48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OPERATIONAL - PRACTICE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smtClean="0"/>
              <a:t>Dutch best practices in waste recycling</a:t>
            </a:r>
            <a:endParaRPr lang="nl-NL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28192"/>
            <a:ext cx="7869560" cy="4421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600" b="1" i="1" dirty="0" smtClean="0">
                <a:solidFill>
                  <a:srgbClr val="800000"/>
                </a:solidFill>
              </a:rPr>
              <a:t>Red thread: removing or reversing perverse incentive on residual waste</a:t>
            </a:r>
          </a:p>
          <a:p>
            <a:r>
              <a:rPr lang="en-GB" sz="3000" dirty="0" smtClean="0"/>
              <a:t>local tax proportional to residual waste (DIFTAR)</a:t>
            </a:r>
          </a:p>
          <a:p>
            <a:pPr lvl="1"/>
            <a:r>
              <a:rPr lang="en-GB" sz="2200" dirty="0" smtClean="0"/>
              <a:t>‘Rewards for waste’ (personal, charity, community)</a:t>
            </a:r>
          </a:p>
          <a:p>
            <a:r>
              <a:rPr lang="en-GB" sz="3000" dirty="0" smtClean="0"/>
              <a:t>highly frequent collection of recyclables</a:t>
            </a:r>
          </a:p>
          <a:p>
            <a:pPr lvl="1"/>
            <a:r>
              <a:rPr lang="en-GB" sz="2200" dirty="0"/>
              <a:t>l</a:t>
            </a:r>
            <a:r>
              <a:rPr lang="en-GB" sz="2200" dirty="0" smtClean="0"/>
              <a:t>ess frequent residual waste</a:t>
            </a:r>
          </a:p>
          <a:p>
            <a:pPr lvl="1"/>
            <a:r>
              <a:rPr lang="en-GB" sz="2200" dirty="0" smtClean="0"/>
              <a:t>Reversing </a:t>
            </a:r>
            <a:r>
              <a:rPr lang="en-GB" sz="2200" dirty="0" err="1" smtClean="0"/>
              <a:t>curbside</a:t>
            </a:r>
            <a:r>
              <a:rPr lang="en-GB" sz="2200" dirty="0" smtClean="0"/>
              <a:t> / collection points</a:t>
            </a:r>
          </a:p>
          <a:p>
            <a:r>
              <a:rPr lang="en-GB" sz="3000" dirty="0"/>
              <a:t>s</a:t>
            </a:r>
            <a:r>
              <a:rPr lang="en-GB" sz="3000" dirty="0" smtClean="0"/>
              <a:t>ingle dry recyclables stream</a:t>
            </a:r>
          </a:p>
          <a:p>
            <a:r>
              <a:rPr lang="en-GB" sz="3000" dirty="0" smtClean="0"/>
              <a:t>post-consumer separation of plastics</a:t>
            </a:r>
          </a:p>
          <a:p>
            <a:r>
              <a:rPr lang="en-GB" sz="3000" dirty="0" smtClean="0"/>
              <a:t>re-use option in large object collection</a:t>
            </a:r>
          </a:p>
          <a:p>
            <a:r>
              <a:rPr lang="en-GB" sz="3000" dirty="0"/>
              <a:t>c</a:t>
            </a:r>
            <a:r>
              <a:rPr lang="en-GB" sz="3000" dirty="0" smtClean="0"/>
              <a:t>itizen involvement and communication</a:t>
            </a:r>
          </a:p>
          <a:p>
            <a:endParaRPr lang="nl-NL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63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b</a:t>
            </a:r>
            <a:r>
              <a:rPr lang="en-GB" sz="2800" smtClean="0"/>
              <a:t>est municipalities are down to 20 kg per capita residual waste (from typ. 200 kg)</a:t>
            </a:r>
          </a:p>
          <a:p>
            <a:pPr lvl="1"/>
            <a:r>
              <a:rPr lang="en-GB" sz="2000" smtClean="0"/>
              <a:t>Hawthorne effect &amp; local pride</a:t>
            </a:r>
          </a:p>
          <a:p>
            <a:r>
              <a:rPr lang="en-GB" sz="2800"/>
              <a:t>p</a:t>
            </a:r>
            <a:r>
              <a:rPr lang="en-GB" sz="2800" smtClean="0"/>
              <a:t>lans for local / regional cycles </a:t>
            </a:r>
          </a:p>
          <a:p>
            <a:pPr lvl="1"/>
            <a:r>
              <a:rPr lang="en-GB" sz="2000" smtClean="0"/>
              <a:t>Street lights, coffee-machines, local social agenda</a:t>
            </a:r>
          </a:p>
          <a:p>
            <a:r>
              <a:rPr lang="en-GB" sz="2800" smtClean="0"/>
              <a:t>post-consumer separation recovers mayority of plastics (quality trade-off)</a:t>
            </a:r>
          </a:p>
          <a:p>
            <a:r>
              <a:rPr lang="en-GB" sz="2800" smtClean="0"/>
              <a:t>Full cycle enterprises (paper, paper cups)</a:t>
            </a:r>
            <a:endParaRPr lang="nl-NL" sz="2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7624" y="188640"/>
            <a:ext cx="7848872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spc="2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smtClean="0"/>
              <a:t>Dutch best practices in waste recycling: results</a:t>
            </a: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537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1556" r="8158" b="47583"/>
          <a:stretch/>
        </p:blipFill>
        <p:spPr bwMode="auto">
          <a:xfrm>
            <a:off x="1186360" y="1772816"/>
            <a:ext cx="794229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6360" y="332656"/>
            <a:ext cx="7846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/>
              <a:t>First </a:t>
            </a:r>
            <a:r>
              <a:rPr lang="nl-NL" sz="4800" b="1" dirty="0" err="1" smtClean="0"/>
              <a:t>signs</a:t>
            </a:r>
            <a:r>
              <a:rPr lang="nl-NL" sz="4800" b="1" dirty="0" smtClean="0"/>
              <a:t> of </a:t>
            </a:r>
            <a:r>
              <a:rPr lang="nl-NL" sz="4800" b="1" dirty="0" err="1" smtClean="0"/>
              <a:t>circular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economy</a:t>
            </a:r>
            <a:endParaRPr lang="nl-NL" sz="4800" b="1" dirty="0" smtClean="0"/>
          </a:p>
          <a:p>
            <a:r>
              <a:rPr lang="nl-NL" dirty="0" smtClean="0"/>
              <a:t>(</a:t>
            </a:r>
            <a:r>
              <a:rPr lang="nl-NL" dirty="0" err="1" smtClean="0"/>
              <a:t>Circulus</a:t>
            </a:r>
            <a:r>
              <a:rPr lang="nl-NL" dirty="0" smtClean="0"/>
              <a:t> / Berkel)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2915652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/>
              <a:t>p</a:t>
            </a:r>
            <a:r>
              <a:rPr lang="nl-NL" b="1" i="1" dirty="0" smtClean="0"/>
              <a:t>rocessing </a:t>
            </a:r>
            <a:r>
              <a:rPr lang="nl-NL" b="1" i="1" dirty="0" err="1" smtClean="0"/>
              <a:t>residual</a:t>
            </a:r>
            <a:r>
              <a:rPr lang="nl-NL" b="1" i="1" dirty="0" smtClean="0"/>
              <a:t> waste</a:t>
            </a:r>
            <a:endParaRPr lang="nl-NL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4283804"/>
            <a:ext cx="220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c</a:t>
            </a:r>
            <a:r>
              <a:rPr lang="nl-NL" b="1" i="1" dirty="0" err="1" smtClean="0"/>
              <a:t>ollecting</a:t>
            </a:r>
            <a:r>
              <a:rPr lang="nl-NL" b="1" i="1" dirty="0" smtClean="0"/>
              <a:t> </a:t>
            </a:r>
            <a:r>
              <a:rPr lang="nl-NL" b="1" i="1" dirty="0" err="1" smtClean="0"/>
              <a:t>recyclables</a:t>
            </a:r>
            <a:endParaRPr lang="nl-NL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00388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 smtClean="0"/>
              <a:t>selling</a:t>
            </a:r>
            <a:r>
              <a:rPr lang="nl-NL" b="1" i="1" dirty="0" smtClean="0"/>
              <a:t> </a:t>
            </a:r>
            <a:r>
              <a:rPr lang="nl-NL" b="1" i="1" dirty="0" err="1" smtClean="0"/>
              <a:t>recyclables</a:t>
            </a:r>
            <a:endParaRPr lang="nl-NL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3707740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c</a:t>
            </a:r>
            <a:r>
              <a:rPr lang="nl-NL" b="1" i="1" dirty="0" err="1" smtClean="0"/>
              <a:t>ollecting</a:t>
            </a:r>
            <a:r>
              <a:rPr lang="nl-NL" b="1" i="1" dirty="0" smtClean="0"/>
              <a:t> </a:t>
            </a:r>
            <a:r>
              <a:rPr lang="nl-NL" b="1" i="1" dirty="0" err="1" smtClean="0"/>
              <a:t>residual</a:t>
            </a:r>
            <a:endParaRPr lang="nl-NL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16088" y="2420888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/>
              <a:t>t</a:t>
            </a:r>
            <a:r>
              <a:rPr lang="nl-NL" b="1" i="1" dirty="0" err="1" smtClean="0"/>
              <a:t>otal</a:t>
            </a:r>
            <a:r>
              <a:rPr lang="nl-NL" b="1" i="1" dirty="0" smtClean="0"/>
              <a:t> </a:t>
            </a:r>
            <a:r>
              <a:rPr lang="nl-NL" b="1" i="1" dirty="0" err="1" smtClean="0"/>
              <a:t>costs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41096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DRIFT: Dutch Research Institute for Transitions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869560" cy="442108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Institute of Erasmus University</a:t>
            </a:r>
          </a:p>
          <a:p>
            <a:r>
              <a:rPr lang="en-GB" dirty="0"/>
              <a:t>Transition = fundamental change in structure, culture and practice of functional system(s) in society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Industries, policy fields, regions</a:t>
            </a:r>
            <a:r>
              <a:rPr lang="en-GB" dirty="0">
                <a:solidFill>
                  <a:srgbClr val="C00000"/>
                </a:solidFill>
              </a:rPr>
              <a:t>.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en-GB" dirty="0" smtClean="0"/>
              <a:t>Research, education, consultancy, practice</a:t>
            </a:r>
          </a:p>
          <a:p>
            <a:r>
              <a:rPr lang="en-GB" dirty="0" smtClean="0"/>
              <a:t>Making connections:</a:t>
            </a:r>
          </a:p>
          <a:p>
            <a:pPr lvl="1"/>
            <a:r>
              <a:rPr lang="en-GB" sz="2100" i="1" dirty="0" smtClean="0">
                <a:solidFill>
                  <a:srgbClr val="C00000"/>
                </a:solidFill>
              </a:rPr>
              <a:t>bridging historical, short term and future studies</a:t>
            </a:r>
            <a:endParaRPr lang="en-GB" sz="2100" i="1" dirty="0">
              <a:solidFill>
                <a:srgbClr val="C00000"/>
              </a:solidFill>
            </a:endParaRPr>
          </a:p>
          <a:p>
            <a:pPr lvl="1"/>
            <a:r>
              <a:rPr lang="en-GB" sz="2100" i="1" dirty="0">
                <a:solidFill>
                  <a:srgbClr val="C00000"/>
                </a:solidFill>
              </a:rPr>
              <a:t>b</a:t>
            </a:r>
            <a:r>
              <a:rPr lang="en-GB" sz="2100" i="1" dirty="0" smtClean="0">
                <a:solidFill>
                  <a:srgbClr val="C00000"/>
                </a:solidFill>
              </a:rPr>
              <a:t>ridging description and prescription</a:t>
            </a:r>
          </a:p>
          <a:p>
            <a:pPr lvl="1"/>
            <a:r>
              <a:rPr lang="en-GB" sz="2100" i="1" dirty="0">
                <a:solidFill>
                  <a:srgbClr val="C00000"/>
                </a:solidFill>
              </a:rPr>
              <a:t>b</a:t>
            </a:r>
            <a:r>
              <a:rPr lang="en-GB" sz="2100" i="1" dirty="0" smtClean="0">
                <a:solidFill>
                  <a:srgbClr val="C00000"/>
                </a:solidFill>
              </a:rPr>
              <a:t>ridging disciplines</a:t>
            </a:r>
            <a:endParaRPr lang="en-GB" sz="2100" i="1" dirty="0">
              <a:solidFill>
                <a:srgbClr val="C00000"/>
              </a:solidFill>
            </a:endParaRPr>
          </a:p>
          <a:p>
            <a:pPr lvl="1"/>
            <a:r>
              <a:rPr lang="en-GB" sz="2100" i="1" dirty="0">
                <a:solidFill>
                  <a:srgbClr val="C00000"/>
                </a:solidFill>
              </a:rPr>
              <a:t>b</a:t>
            </a:r>
            <a:r>
              <a:rPr lang="en-GB" sz="2100" i="1" dirty="0" smtClean="0">
                <a:solidFill>
                  <a:srgbClr val="C00000"/>
                </a:solidFill>
              </a:rPr>
              <a:t>ridging science and practice</a:t>
            </a:r>
            <a:endParaRPr lang="en-GB" sz="2100" i="1" dirty="0">
              <a:solidFill>
                <a:srgbClr val="C00000"/>
              </a:solidFill>
            </a:endParaRPr>
          </a:p>
          <a:p>
            <a:pPr lvl="1"/>
            <a:r>
              <a:rPr lang="en-GB" sz="2100" i="1" dirty="0">
                <a:solidFill>
                  <a:srgbClr val="C00000"/>
                </a:solidFill>
              </a:rPr>
              <a:t>b</a:t>
            </a:r>
            <a:r>
              <a:rPr lang="en-GB" sz="2100" i="1" dirty="0" smtClean="0">
                <a:solidFill>
                  <a:srgbClr val="C00000"/>
                </a:solidFill>
              </a:rPr>
              <a:t>ridging industries and regions</a:t>
            </a:r>
            <a:endParaRPr lang="en-GB" sz="2100" i="1" dirty="0">
              <a:solidFill>
                <a:srgbClr val="C00000"/>
              </a:solidFill>
            </a:endParaRPr>
          </a:p>
          <a:p>
            <a:pPr lvl="1"/>
            <a:r>
              <a:rPr lang="en-GB" sz="2100" i="1" dirty="0">
                <a:solidFill>
                  <a:srgbClr val="C00000"/>
                </a:solidFill>
              </a:rPr>
              <a:t>b</a:t>
            </a:r>
            <a:r>
              <a:rPr lang="en-GB" sz="2100" i="1" dirty="0" smtClean="0">
                <a:solidFill>
                  <a:srgbClr val="C00000"/>
                </a:solidFill>
              </a:rPr>
              <a:t>ridging the social, economical and environmental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2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Stagnation despite innovation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1547664" y="1700808"/>
            <a:ext cx="7128792" cy="4359390"/>
            <a:chOff x="782773" y="1368169"/>
            <a:chExt cx="8057323" cy="48579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9" t="22912" r="4842" b="10679"/>
            <a:stretch/>
          </p:blipFill>
          <p:spPr bwMode="auto">
            <a:xfrm>
              <a:off x="782773" y="1368169"/>
              <a:ext cx="8057323" cy="485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16216" y="2348880"/>
              <a:ext cx="209333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Small objects</a:t>
              </a:r>
            </a:p>
            <a:p>
              <a:r>
                <a:rPr lang="en-GB" smtClean="0"/>
                <a:t>(regular collection) </a:t>
              </a:r>
            </a:p>
            <a:p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1109" y="4293096"/>
              <a:ext cx="209333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Total</a:t>
              </a:r>
            </a:p>
            <a:p>
              <a:endParaRPr lang="en-GB" smtClean="0"/>
            </a:p>
            <a:p>
              <a:endParaRPr lang="nl-N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3369766"/>
              <a:ext cx="209333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Large objects (e.g. furniture, fridges)</a:t>
              </a:r>
            </a:p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106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Huge</a:t>
            </a:r>
            <a:r>
              <a:rPr lang="nl-NL" dirty="0" smtClean="0"/>
              <a:t> </a:t>
            </a:r>
            <a:r>
              <a:rPr lang="nl-NL" dirty="0" err="1" smtClean="0"/>
              <a:t>differences</a:t>
            </a:r>
            <a:r>
              <a:rPr lang="nl-NL" dirty="0" smtClean="0"/>
              <a:t> per </a:t>
            </a:r>
            <a:r>
              <a:rPr lang="nl-NL" dirty="0" err="1" smtClean="0"/>
              <a:t>stream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municipalities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>
            <a:off x="1085511" y="1975855"/>
            <a:ext cx="7729553" cy="3224751"/>
            <a:chOff x="-494" y="1412776"/>
            <a:chExt cx="9061687" cy="3780514"/>
          </a:xfrm>
        </p:grpSpPr>
        <p:grpSp>
          <p:nvGrpSpPr>
            <p:cNvPr id="7" name="Group 6"/>
            <p:cNvGrpSpPr/>
            <p:nvPr/>
          </p:nvGrpSpPr>
          <p:grpSpPr>
            <a:xfrm>
              <a:off x="-494" y="1412776"/>
              <a:ext cx="9061687" cy="3780514"/>
              <a:chOff x="-3924944" y="3717032"/>
              <a:chExt cx="9061687" cy="378051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924944" y="3717032"/>
                <a:ext cx="9061687" cy="3780514"/>
                <a:chOff x="4788024" y="98583"/>
                <a:chExt cx="9061687" cy="3780514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65" t="26087" r="7609" b="26449"/>
                <a:stretch/>
              </p:blipFill>
              <p:spPr bwMode="auto">
                <a:xfrm>
                  <a:off x="4788024" y="98583"/>
                  <a:ext cx="9061687" cy="3780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7363052" y="3140968"/>
                  <a:ext cx="230425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i="1"/>
                    <a:t>s</a:t>
                  </a:r>
                  <a:r>
                    <a:rPr lang="en-GB" sz="1400" b="1" i="1" smtClean="0"/>
                    <a:t>ource separation for recycling (green)</a:t>
                  </a:r>
                  <a:endParaRPr lang="nl-NL" sz="1400" b="1" i="1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290029" y="4089122"/>
                <a:ext cx="5581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/>
                  <a:t>g</a:t>
                </a:r>
                <a:r>
                  <a:rPr lang="en-GB" sz="1100" b="1" smtClean="0"/>
                  <a:t>reen</a:t>
                </a:r>
              </a:p>
              <a:p>
                <a:r>
                  <a:rPr lang="en-GB" sz="1100" b="1" smtClean="0"/>
                  <a:t>Waste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90028" y="4246349"/>
                <a:ext cx="5597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/>
                  <a:t>t</a:t>
                </a:r>
                <a:r>
                  <a:rPr lang="en-GB" sz="1100" b="1" smtClean="0"/>
                  <a:t>extile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78060" y="3958317"/>
                <a:ext cx="61587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smtClean="0"/>
                  <a:t>diapers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57980" y="5110445"/>
                <a:ext cx="56457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smtClean="0"/>
                  <a:t>plastic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860032" y="3356992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smtClean="0"/>
                <a:t>tetrap.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5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i="1" smtClean="0"/>
              <a:t>Waste collection systems</a:t>
            </a:r>
            <a:endParaRPr lang="nl-NL" sz="3600" i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4" name="Picture 4" descr="http://www.politiekdelft.nl/elektrische-vuilniswagen-maakt-rotterdam-scho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13909"/>
          <a:stretch/>
        </p:blipFill>
        <p:spPr bwMode="auto">
          <a:xfrm>
            <a:off x="1115616" y="1916832"/>
            <a:ext cx="198539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vorige.nrc.nl/multimedia/archive/00111/27_plastic_flessen_111860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3"/>
          <a:stretch/>
        </p:blipFill>
        <p:spPr bwMode="auto">
          <a:xfrm>
            <a:off x="3546761" y="4005064"/>
            <a:ext cx="2249375" cy="17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vitaalpendrecht.nl/Pendrechtnieuws2005-2/uploads/foto_ondergrondse_containe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11" y="1986238"/>
            <a:ext cx="2307725" cy="173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alexisderoode.nl/images/vuilniszak_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/>
          <a:stretch/>
        </p:blipFill>
        <p:spPr bwMode="auto">
          <a:xfrm>
            <a:off x="1115616" y="4005064"/>
            <a:ext cx="2012050" cy="17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1475492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CURBSIDE</a:t>
            </a:r>
            <a:endParaRPr lang="nl-NL" b="1"/>
          </a:p>
        </p:txBody>
      </p:sp>
      <p:sp>
        <p:nvSpPr>
          <p:cNvPr id="18" name="TextBox 17"/>
          <p:cNvSpPr txBox="1"/>
          <p:nvPr/>
        </p:nvSpPr>
        <p:spPr>
          <a:xfrm>
            <a:off x="6976243" y="4149080"/>
            <a:ext cx="141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COLLECTION </a:t>
            </a:r>
          </a:p>
          <a:p>
            <a:r>
              <a:rPr lang="en-GB" smtClean="0"/>
              <a:t>POINTS</a:t>
            </a:r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6948264" y="5807005"/>
            <a:ext cx="141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COLLECTION </a:t>
            </a:r>
          </a:p>
          <a:p>
            <a:r>
              <a:rPr lang="en-GB" smtClean="0"/>
              <a:t>POINTS</a:t>
            </a:r>
            <a:endParaRPr lang="nl-NL"/>
          </a:p>
        </p:txBody>
      </p:sp>
      <p:pic>
        <p:nvPicPr>
          <p:cNvPr id="10256" name="Picture 16" descr="http://gebouwvanhetjaar.nl/prijsvraag/img/BNA%20Gebouw%20van%20het%20Jaar%202012_17/2768_01%20vogelvluch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7" t="18704" r="34332" b="45430"/>
          <a:stretch/>
        </p:blipFill>
        <p:spPr bwMode="auto">
          <a:xfrm>
            <a:off x="6034857" y="4099403"/>
            <a:ext cx="2497583" cy="16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zwolle.nl/upload_mm/4/0/3/13619_fullimage_Grofvuil_goed_Rova_24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/>
          <a:stretch/>
        </p:blipFill>
        <p:spPr bwMode="auto">
          <a:xfrm>
            <a:off x="6156176" y="1916832"/>
            <a:ext cx="2286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87261" y="1475492"/>
            <a:ext cx="213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COLLECTION POINTS</a:t>
            </a:r>
            <a:endParaRPr lang="nl-NL" b="1"/>
          </a:p>
        </p:txBody>
      </p:sp>
      <p:sp>
        <p:nvSpPr>
          <p:cNvPr id="23" name="TextBox 22"/>
          <p:cNvSpPr txBox="1"/>
          <p:nvPr/>
        </p:nvSpPr>
        <p:spPr>
          <a:xfrm>
            <a:off x="6444208" y="1484784"/>
            <a:ext cx="173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LARGE OBJECTS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618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Organisation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869560" cy="4421088"/>
          </a:xfrm>
        </p:spPr>
        <p:txBody>
          <a:bodyPr>
            <a:normAutofit/>
          </a:bodyPr>
          <a:lstStyle/>
          <a:p>
            <a:r>
              <a:rPr lang="en-GB" sz="2400"/>
              <a:t>Public system, run by municipalities’ own services or hybrids:</a:t>
            </a:r>
          </a:p>
          <a:p>
            <a:pPr lvl="1"/>
            <a:r>
              <a:rPr lang="en-GB" sz="1800"/>
              <a:t>contracting private firms / tendering for public task</a:t>
            </a:r>
          </a:p>
          <a:p>
            <a:pPr lvl="1"/>
            <a:r>
              <a:rPr lang="en-GB" sz="1800"/>
              <a:t>private firms with public shareholder</a:t>
            </a:r>
          </a:p>
          <a:p>
            <a:pPr lvl="1"/>
            <a:r>
              <a:rPr lang="en-GB" sz="1800"/>
              <a:t>joint agencies of multiple municipalities</a:t>
            </a:r>
          </a:p>
          <a:p>
            <a:pPr lvl="1"/>
            <a:r>
              <a:rPr lang="en-GB" sz="1800"/>
              <a:t>contracting by other municipality</a:t>
            </a:r>
          </a:p>
          <a:p>
            <a:pPr lvl="1"/>
            <a:r>
              <a:rPr lang="en-GB" sz="1800" smtClean="0"/>
              <a:t>different </a:t>
            </a:r>
            <a:r>
              <a:rPr lang="en-GB" sz="1800"/>
              <a:t>arrangements for collection, treatment &amp; procurement</a:t>
            </a:r>
          </a:p>
          <a:p>
            <a:r>
              <a:rPr lang="en-GB" sz="2400" smtClean="0"/>
              <a:t>Differs also per material and per phase</a:t>
            </a:r>
          </a:p>
          <a:p>
            <a:r>
              <a:rPr lang="en-GB" sz="2400" smtClean="0"/>
              <a:t>Private </a:t>
            </a:r>
            <a:r>
              <a:rPr lang="en-GB" sz="2400"/>
              <a:t>niches: </a:t>
            </a:r>
            <a:endParaRPr lang="en-GB" sz="2400" smtClean="0"/>
          </a:p>
          <a:p>
            <a:pPr lvl="1"/>
            <a:r>
              <a:rPr lang="en-GB" sz="1800" smtClean="0"/>
              <a:t>Economical viable, e.g. iron, copper</a:t>
            </a:r>
          </a:p>
          <a:p>
            <a:pPr lvl="1"/>
            <a:r>
              <a:rPr lang="en-GB" sz="1800" smtClean="0"/>
              <a:t>Bottle deposit systems (large soda, beer)</a:t>
            </a:r>
          </a:p>
          <a:p>
            <a:pPr lvl="1"/>
            <a:endParaRPr lang="en-GB" sz="1400"/>
          </a:p>
          <a:p>
            <a:endParaRPr lang="nl-NL" sz="36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4001251" cy="531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Laggers….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50" y="354547"/>
            <a:ext cx="6696744" cy="57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13223" y="786595"/>
            <a:ext cx="6051020" cy="4680520"/>
            <a:chOff x="1763689" y="1124744"/>
            <a:chExt cx="6051020" cy="4680520"/>
          </a:xfrm>
        </p:grpSpPr>
        <p:sp>
          <p:nvSpPr>
            <p:cNvPr id="8" name="Oval 7"/>
            <p:cNvSpPr/>
            <p:nvPr/>
          </p:nvSpPr>
          <p:spPr>
            <a:xfrm>
              <a:off x="1763689" y="1124744"/>
              <a:ext cx="2700300" cy="660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l 8"/>
            <p:cNvSpPr/>
            <p:nvPr/>
          </p:nvSpPr>
          <p:spPr>
            <a:xfrm rot="900000">
              <a:off x="2199941" y="2253250"/>
              <a:ext cx="3993940" cy="9410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 rot="900000">
              <a:off x="1772221" y="3430808"/>
              <a:ext cx="4264832" cy="14145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l 10"/>
            <p:cNvSpPr/>
            <p:nvPr/>
          </p:nvSpPr>
          <p:spPr>
            <a:xfrm>
              <a:off x="6120229" y="4509120"/>
              <a:ext cx="1476107" cy="12961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1124744"/>
              <a:ext cx="2232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b</a:t>
              </a:r>
              <a:r>
                <a:rPr lang="en-GB" sz="2800" b="1" smtClean="0">
                  <a:solidFill>
                    <a:srgbClr val="FF0000"/>
                  </a:solidFill>
                </a:rPr>
                <a:t>est practices</a:t>
              </a:r>
              <a:endParaRPr lang="nl-NL" sz="2800" b="1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961478">
              <a:off x="3106596" y="2458253"/>
              <a:ext cx="2029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g</a:t>
              </a:r>
              <a:r>
                <a:rPr lang="en-GB" sz="2400" b="1" smtClean="0">
                  <a:solidFill>
                    <a:srgbClr val="FF0000"/>
                  </a:solidFill>
                </a:rPr>
                <a:t>ood practices</a:t>
              </a:r>
              <a:endParaRPr lang="nl-NL" sz="2400" b="1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4809346"/>
              <a:ext cx="15865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smtClean="0">
                  <a:solidFill>
                    <a:srgbClr val="C00000"/>
                  </a:solidFill>
                </a:rPr>
                <a:t>Appartments</a:t>
              </a:r>
            </a:p>
            <a:p>
              <a:r>
                <a:rPr lang="en-GB" sz="2000" b="1" smtClean="0">
                  <a:solidFill>
                    <a:srgbClr val="C00000"/>
                  </a:solidFill>
                </a:rPr>
                <a:t>challenges</a:t>
              </a:r>
              <a:endParaRPr lang="nl-NL" sz="2000" b="1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900000">
              <a:off x="3167376" y="3853262"/>
              <a:ext cx="12373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smtClean="0">
                  <a:solidFill>
                    <a:srgbClr val="C00000"/>
                  </a:solidFill>
                </a:rPr>
                <a:t>laggers</a:t>
              </a:r>
              <a:endParaRPr lang="nl-NL" sz="28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13222" y="1233784"/>
            <a:ext cx="5843563" cy="2987304"/>
            <a:chOff x="1763688" y="1556791"/>
            <a:chExt cx="5843563" cy="2987304"/>
          </a:xfrm>
        </p:grpSpPr>
        <p:sp>
          <p:nvSpPr>
            <p:cNvPr id="17" name="Oval 16"/>
            <p:cNvSpPr/>
            <p:nvPr/>
          </p:nvSpPr>
          <p:spPr>
            <a:xfrm>
              <a:off x="6223077" y="2492896"/>
              <a:ext cx="1373259" cy="1296144"/>
            </a:xfrm>
            <a:prstGeom prst="ellipse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8554" y="2793122"/>
              <a:ext cx="13286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smtClean="0">
                  <a:solidFill>
                    <a:schemeClr val="accent1"/>
                  </a:solidFill>
                </a:rPr>
                <a:t>System</a:t>
              </a:r>
            </a:p>
            <a:p>
              <a:pPr algn="ctr"/>
              <a:r>
                <a:rPr lang="en-GB" sz="2000" b="1" smtClean="0">
                  <a:solidFill>
                    <a:schemeClr val="accent1"/>
                  </a:solidFill>
                </a:rPr>
                <a:t>innovation</a:t>
              </a:r>
              <a:endParaRPr lang="nl-NL" sz="2000" b="1">
                <a:solidFill>
                  <a:schemeClr val="accent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3779913" y="2905054"/>
              <a:ext cx="563066" cy="81197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6661367" y="3732118"/>
              <a:ext cx="563066" cy="81197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3779913" y="1556792"/>
              <a:ext cx="563066" cy="811977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1763688" y="1556791"/>
              <a:ext cx="563066" cy="1996261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54171" y="5673847"/>
            <a:ext cx="16332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/>
              <a:t>appartments %</a:t>
            </a:r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20378" y="2716140"/>
            <a:ext cx="3940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Source seperation for recyling (%)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7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reasons not to adopt…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We are all unique municipalities!</a:t>
            </a:r>
          </a:p>
          <a:p>
            <a:pPr lvl="1"/>
            <a:r>
              <a:rPr lang="en-GB"/>
              <a:t>v</a:t>
            </a:r>
            <a:r>
              <a:rPr lang="en-GB" smtClean="0"/>
              <a:t>illages versus city</a:t>
            </a:r>
          </a:p>
          <a:p>
            <a:pPr lvl="1"/>
            <a:r>
              <a:rPr lang="en-GB" smtClean="0"/>
              <a:t>demographics</a:t>
            </a:r>
          </a:p>
          <a:p>
            <a:pPr marL="457200" lvl="1" indent="0">
              <a:buNone/>
            </a:pPr>
            <a:endParaRPr lang="en-GB" smtClean="0"/>
          </a:p>
          <a:p>
            <a:r>
              <a:rPr lang="en-GB" smtClean="0"/>
              <a:t>Our streets will be littered!</a:t>
            </a:r>
          </a:p>
          <a:p>
            <a:pPr marL="0" indent="0">
              <a:buNone/>
            </a:pPr>
            <a:endParaRPr lang="en-GB" smtClean="0"/>
          </a:p>
          <a:p>
            <a:r>
              <a:rPr lang="en-GB" smtClean="0"/>
              <a:t>Our citizens will never accept this!</a:t>
            </a:r>
          </a:p>
          <a:p>
            <a:pPr marL="0" indent="0">
              <a:buNone/>
            </a:pPr>
            <a:endParaRPr lang="en-GB" smtClean="0"/>
          </a:p>
          <a:p>
            <a:r>
              <a:rPr lang="en-GB" smtClean="0"/>
              <a:t>It </a:t>
            </a:r>
            <a:r>
              <a:rPr lang="en-GB"/>
              <a:t>is the budget versus the </a:t>
            </a:r>
            <a:r>
              <a:rPr lang="en-GB" smtClean="0"/>
              <a:t>environment!</a:t>
            </a:r>
            <a:endParaRPr lang="en-GB"/>
          </a:p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25000" r="6251" b="16847"/>
          <a:stretch/>
        </p:blipFill>
        <p:spPr bwMode="auto">
          <a:xfrm>
            <a:off x="1115616" y="1806690"/>
            <a:ext cx="78345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29191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costs per capita</a:t>
            </a:r>
            <a:endParaRPr lang="nl-NL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5291916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1" smtClean="0"/>
              <a:t>costs per capita</a:t>
            </a:r>
            <a:endParaRPr lang="nl-NL" b="1" i="1"/>
          </a:p>
        </p:txBody>
      </p:sp>
      <p:sp>
        <p:nvSpPr>
          <p:cNvPr id="9" name="TextBox 8"/>
          <p:cNvSpPr txBox="1"/>
          <p:nvPr/>
        </p:nvSpPr>
        <p:spPr>
          <a:xfrm rot="16200000">
            <a:off x="3446003" y="338312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i="1" smtClean="0"/>
              <a:t>residual waste per capita</a:t>
            </a:r>
            <a:endParaRPr lang="nl-NL" sz="1400" b="1" i="1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365" y="3383124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i="1" dirty="0" smtClean="0"/>
              <a:t>% source separation of waste</a:t>
            </a:r>
            <a:endParaRPr lang="nl-NL" sz="1400" b="1" i="1" dirty="0"/>
          </a:p>
        </p:txBody>
      </p:sp>
    </p:spTree>
    <p:extLst>
      <p:ext uri="{BB962C8B-B14F-4D97-AF65-F5344CB8AC3E}">
        <p14:creationId xmlns:p14="http://schemas.microsoft.com/office/powerpoint/2010/main" val="5224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..less rational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Invented Here syndrome</a:t>
            </a:r>
          </a:p>
          <a:p>
            <a:r>
              <a:rPr lang="en-GB" dirty="0" smtClean="0"/>
              <a:t>Or: caught in the headlights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</a:rPr>
              <a:t>“</a:t>
            </a:r>
            <a:r>
              <a:rPr lang="en-GB" sz="3200" dirty="0">
                <a:solidFill>
                  <a:schemeClr val="tx1"/>
                </a:solidFill>
              </a:rPr>
              <a:t>don’t fix it </a:t>
            </a:r>
            <a:r>
              <a:rPr lang="en-GB" sz="3200" dirty="0" smtClean="0">
                <a:solidFill>
                  <a:schemeClr val="tx1"/>
                </a:solidFill>
              </a:rPr>
              <a:t>if it </a:t>
            </a:r>
            <a:r>
              <a:rPr lang="en-GB" sz="3200" dirty="0" err="1" smtClean="0">
                <a:solidFill>
                  <a:schemeClr val="tx1"/>
                </a:solidFill>
              </a:rPr>
              <a:t>ain’t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broke</a:t>
            </a:r>
            <a:r>
              <a:rPr lang="en-GB" sz="3200" dirty="0" smtClean="0">
                <a:solidFill>
                  <a:schemeClr val="tx1"/>
                </a:solidFill>
              </a:rPr>
              <a:t>”</a:t>
            </a:r>
            <a:endParaRPr lang="en-GB" sz="3200" dirty="0">
              <a:solidFill>
                <a:schemeClr val="tx1"/>
              </a:solidFill>
            </a:endParaRPr>
          </a:p>
          <a:p>
            <a:r>
              <a:rPr lang="en-GB" dirty="0" smtClean="0"/>
              <a:t>little status in environmental community</a:t>
            </a:r>
          </a:p>
          <a:p>
            <a:r>
              <a:rPr lang="en-GB" dirty="0"/>
              <a:t>s</a:t>
            </a:r>
            <a:r>
              <a:rPr lang="en-GB" dirty="0" smtClean="0"/>
              <a:t>enior staff – alderman personality match</a:t>
            </a:r>
          </a:p>
          <a:p>
            <a:r>
              <a:rPr lang="en-GB" dirty="0"/>
              <a:t>i</a:t>
            </a:r>
            <a:r>
              <a:rPr lang="en-GB" dirty="0" smtClean="0"/>
              <a:t>nstitutional disruptive forces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5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TACITCAL: INTERESTS AND STRATEGIC BEHAVIOUR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1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strategic issues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/>
              <a:t>q</a:t>
            </a:r>
            <a:r>
              <a:rPr lang="en-GB" sz="2800" smtClean="0"/>
              <a:t>uality first or quantity first?</a:t>
            </a:r>
          </a:p>
          <a:p>
            <a:r>
              <a:rPr lang="en-GB" sz="2800" smtClean="0"/>
              <a:t>state-municipality-producers triangle</a:t>
            </a:r>
          </a:p>
          <a:p>
            <a:r>
              <a:rPr lang="en-GB" sz="2800"/>
              <a:t>o</a:t>
            </a:r>
            <a:r>
              <a:rPr lang="en-GB" sz="2800" smtClean="0"/>
              <a:t>vercapacity in incineration</a:t>
            </a:r>
          </a:p>
          <a:p>
            <a:r>
              <a:rPr lang="en-GB" sz="2800"/>
              <a:t>p</a:t>
            </a:r>
            <a:r>
              <a:rPr lang="en-GB" sz="2800" smtClean="0"/>
              <a:t>ublic entrepreneurship </a:t>
            </a:r>
            <a:r>
              <a:rPr lang="en-GB" sz="2800" smtClean="0">
                <a:sym typeface="Wingdings" panose="05000000000000000000" pitchFamily="2" charset="2"/>
              </a:rPr>
              <a:t> risks, lock-in</a:t>
            </a:r>
          </a:p>
          <a:p>
            <a:r>
              <a:rPr lang="en-GB" sz="2800"/>
              <a:t>a</a:t>
            </a:r>
            <a:r>
              <a:rPr lang="en-GB" sz="2800" smtClean="0"/>
              <a:t>ccountability of municipalities (65% target)</a:t>
            </a:r>
          </a:p>
          <a:p>
            <a:pPr lvl="1"/>
            <a:r>
              <a:rPr lang="en-GB" sz="2000"/>
              <a:t>w</a:t>
            </a:r>
            <a:r>
              <a:rPr lang="en-GB" sz="2000" smtClean="0"/>
              <a:t>ho, what, which consequences</a:t>
            </a:r>
          </a:p>
          <a:p>
            <a:r>
              <a:rPr lang="en-GB" sz="2800"/>
              <a:t>f</a:t>
            </a:r>
            <a:r>
              <a:rPr lang="en-GB" sz="2800" smtClean="0"/>
              <a:t>urther upscaling and corporation</a:t>
            </a:r>
          </a:p>
          <a:p>
            <a:pPr lvl="1"/>
            <a:r>
              <a:rPr lang="en-GB" sz="2000" smtClean="0"/>
              <a:t>Local political primate</a:t>
            </a:r>
            <a:endParaRPr lang="nl-NL" sz="2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2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8700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4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</a:t>
            </a:r>
            <a:r>
              <a:rPr lang="en-GB" smtClean="0"/>
              <a:t>ircular economy research @drift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research into the role of municipalities and the next step in waste transition</a:t>
            </a:r>
          </a:p>
          <a:p>
            <a:endParaRPr lang="en-GB" dirty="0" smtClean="0"/>
          </a:p>
          <a:p>
            <a:r>
              <a:rPr lang="en-GB" dirty="0" smtClean="0"/>
              <a:t>research into regions / areas / clusters</a:t>
            </a:r>
          </a:p>
          <a:p>
            <a:endParaRPr lang="en-GB" dirty="0" smtClean="0"/>
          </a:p>
          <a:p>
            <a:r>
              <a:rPr lang="en-GB" dirty="0" smtClean="0"/>
              <a:t>research into role of companies and sectors in the circular economy </a:t>
            </a:r>
          </a:p>
          <a:p>
            <a:endParaRPr lang="en-GB" dirty="0" smtClean="0"/>
          </a:p>
          <a:p>
            <a:r>
              <a:rPr lang="en-GB" dirty="0" smtClean="0"/>
              <a:t>research in social aspects, local sustainable economies, etc.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1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The role of sustainability (policy) analysis and analists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</a:t>
            </a:r>
            <a:r>
              <a:rPr lang="en-GB" dirty="0" smtClean="0"/>
              <a:t>hort term versus long term rationality</a:t>
            </a:r>
          </a:p>
          <a:p>
            <a:r>
              <a:rPr lang="en-GB" dirty="0" smtClean="0"/>
              <a:t>democracy versus technocracy</a:t>
            </a:r>
          </a:p>
          <a:p>
            <a:r>
              <a:rPr lang="en-GB" dirty="0" smtClean="0"/>
              <a:t>pressures can be tough to resist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ot all your positions are rock solid</a:t>
            </a:r>
          </a:p>
          <a:p>
            <a:pPr lvl="1"/>
            <a:r>
              <a:rPr lang="en-GB" dirty="0" smtClean="0"/>
              <a:t>aura of authority / personal sympathy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emptation of information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ime is not on your side </a:t>
            </a:r>
          </a:p>
          <a:p>
            <a:pPr lvl="1"/>
            <a:r>
              <a:rPr lang="en-GB" dirty="0" smtClean="0"/>
              <a:t>selective pressures / double standards</a:t>
            </a:r>
          </a:p>
          <a:p>
            <a:pPr lvl="1"/>
            <a:r>
              <a:rPr lang="en-GB" dirty="0" smtClean="0"/>
              <a:t>(financial dependencies)</a:t>
            </a:r>
          </a:p>
          <a:p>
            <a:r>
              <a:rPr lang="en-GB" dirty="0" smtClean="0"/>
              <a:t>everybody </a:t>
            </a:r>
            <a:r>
              <a:rPr lang="en-GB" dirty="0"/>
              <a:t>compromises, know what (not) to compromise on</a:t>
            </a:r>
          </a:p>
          <a:p>
            <a:pPr lvl="1"/>
            <a:r>
              <a:rPr lang="en-GB" dirty="0"/>
              <a:t>different positions have </a:t>
            </a:r>
            <a:r>
              <a:rPr lang="en-GB" dirty="0" smtClean="0"/>
              <a:t>different degrees of freedom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3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Presentation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84176"/>
            <a:ext cx="7869560" cy="442108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err="1" smtClean="0"/>
              <a:t>Introduction</a:t>
            </a:r>
            <a:r>
              <a:rPr lang="nl-NL" sz="2000" dirty="0" smtClean="0"/>
              <a:t> </a:t>
            </a:r>
            <a:r>
              <a:rPr lang="nl-NL" sz="2000" dirty="0" err="1" smtClean="0"/>
              <a:t>municipal</a:t>
            </a:r>
            <a:r>
              <a:rPr lang="nl-NL" sz="2000" dirty="0" smtClean="0"/>
              <a:t> waste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b="1" dirty="0" smtClean="0"/>
              <a:t>1. </a:t>
            </a:r>
            <a:r>
              <a:rPr lang="nl-NL" sz="2000" b="1" dirty="0" err="1" smtClean="0"/>
              <a:t>Vision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large trends</a:t>
            </a:r>
          </a:p>
          <a:p>
            <a:pPr marL="514350" indent="-514350">
              <a:buAutoNum type="arabicPeriod"/>
            </a:pPr>
            <a:endParaRPr lang="nl-NL" sz="2000" b="1" dirty="0" smtClean="0"/>
          </a:p>
          <a:p>
            <a:pPr marL="0" indent="0">
              <a:buNone/>
            </a:pPr>
            <a:r>
              <a:rPr lang="nl-NL" sz="2000" b="1" dirty="0" smtClean="0"/>
              <a:t>3. </a:t>
            </a:r>
            <a:r>
              <a:rPr lang="nl-NL" sz="2000" b="1" dirty="0" err="1" smtClean="0"/>
              <a:t>Tactical</a:t>
            </a:r>
            <a:r>
              <a:rPr lang="nl-NL" sz="2000" b="1" dirty="0" smtClean="0"/>
              <a:t> / Strategic </a:t>
            </a:r>
            <a:r>
              <a:rPr lang="nl-NL" sz="2000" b="1" dirty="0" err="1" smtClean="0"/>
              <a:t>behaviour</a:t>
            </a:r>
            <a:endParaRPr lang="nl-NL" sz="2000" b="1" dirty="0" smtClean="0"/>
          </a:p>
          <a:p>
            <a:pPr marL="0" indent="0">
              <a:buNone/>
            </a:pPr>
            <a:endParaRPr lang="nl-NL" sz="2000" b="1" dirty="0" smtClean="0"/>
          </a:p>
          <a:p>
            <a:pPr marL="0" indent="0">
              <a:buNone/>
            </a:pPr>
            <a:r>
              <a:rPr lang="nl-NL" sz="2000" b="1" dirty="0" smtClean="0"/>
              <a:t>2. </a:t>
            </a:r>
            <a:r>
              <a:rPr lang="nl-NL" sz="2000" b="1" dirty="0" err="1" smtClean="0"/>
              <a:t>Operational</a:t>
            </a:r>
            <a:r>
              <a:rPr lang="nl-NL" sz="2000" b="1" dirty="0" smtClean="0"/>
              <a:t> options / performance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err="1" smtClean="0"/>
              <a:t>Role</a:t>
            </a:r>
            <a:r>
              <a:rPr lang="nl-NL" sz="2000" dirty="0" smtClean="0"/>
              <a:t> of the </a:t>
            </a:r>
            <a:r>
              <a:rPr lang="nl-NL" sz="2000" dirty="0" err="1" smtClean="0"/>
              <a:t>analyst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i="1" dirty="0" err="1" smtClean="0">
                <a:solidFill>
                  <a:srgbClr val="C00000"/>
                </a:solidFill>
              </a:rPr>
              <a:t>Please</a:t>
            </a:r>
            <a:r>
              <a:rPr lang="nl-NL" sz="2800" i="1" dirty="0" smtClean="0">
                <a:solidFill>
                  <a:srgbClr val="C00000"/>
                </a:solidFill>
              </a:rPr>
              <a:t> </a:t>
            </a:r>
            <a:r>
              <a:rPr lang="nl-NL" sz="2800" i="1" dirty="0" err="1" smtClean="0">
                <a:solidFill>
                  <a:srgbClr val="C00000"/>
                </a:solidFill>
              </a:rPr>
              <a:t>interrupt</a:t>
            </a:r>
            <a:endParaRPr lang="nl-NL" sz="28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>
              <a:buFont typeface="Wingdings"/>
              <a:buChar char="à"/>
            </a:pPr>
            <a:endParaRPr lang="nl-NL" sz="2000" dirty="0"/>
          </a:p>
          <a:p>
            <a:pPr>
              <a:buFont typeface="Wingdings"/>
              <a:buChar char="à"/>
            </a:pPr>
            <a:endParaRPr lang="nl-NL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1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Municipal / household waste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869560" cy="4421088"/>
          </a:xfrm>
        </p:spPr>
        <p:txBody>
          <a:bodyPr>
            <a:noAutofit/>
          </a:bodyPr>
          <a:lstStyle/>
          <a:p>
            <a:r>
              <a:rPr lang="en-GB" sz="2000" dirty="0"/>
              <a:t>m</a:t>
            </a:r>
            <a:r>
              <a:rPr lang="en-GB" sz="2000" dirty="0" smtClean="0"/>
              <a:t>unicipal and household largely overlap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omplex stream (many different materials in small quantities)</a:t>
            </a:r>
          </a:p>
          <a:p>
            <a:r>
              <a:rPr lang="en-GB" sz="2000" dirty="0" smtClean="0"/>
              <a:t>in mass only a fraction of all waste, but very visible in everyday life</a:t>
            </a:r>
          </a:p>
          <a:p>
            <a:r>
              <a:rPr lang="en-GB" sz="2000" dirty="0"/>
              <a:t>collect – process – use/dispose</a:t>
            </a:r>
          </a:p>
          <a:p>
            <a:r>
              <a:rPr lang="en-GB" sz="2000" dirty="0" smtClean="0"/>
              <a:t>citizen behaviour key</a:t>
            </a:r>
          </a:p>
          <a:p>
            <a:r>
              <a:rPr lang="en-GB" sz="2000" dirty="0" smtClean="0"/>
              <a:t>EU Hierarchy ( in principle binding) / </a:t>
            </a:r>
            <a:r>
              <a:rPr lang="en-GB" sz="2000" dirty="0" err="1" smtClean="0"/>
              <a:t>EoW</a:t>
            </a:r>
            <a:endParaRPr lang="en-GB" sz="2000" dirty="0" smtClean="0"/>
          </a:p>
          <a:p>
            <a:pPr lvl="1"/>
            <a:r>
              <a:rPr lang="en-GB" sz="1600" dirty="0" smtClean="0">
                <a:solidFill>
                  <a:srgbClr val="C00000"/>
                </a:solidFill>
              </a:rPr>
              <a:t>Prevent -&gt; Reuse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smtClean="0">
                <a:solidFill>
                  <a:srgbClr val="C00000"/>
                </a:solidFill>
              </a:rPr>
              <a:t>-&gt; Recycle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 smtClean="0">
                <a:solidFill>
                  <a:srgbClr val="C00000"/>
                </a:solidFill>
              </a:rPr>
              <a:t>-&gt; Recovery (energy) -&gt; Disposal (landfill)</a:t>
            </a:r>
          </a:p>
          <a:p>
            <a:r>
              <a:rPr lang="en-GB" sz="2000" dirty="0" smtClean="0"/>
              <a:t>Multi-billion industry</a:t>
            </a:r>
          </a:p>
          <a:p>
            <a:r>
              <a:rPr lang="en-GB" sz="2000" dirty="0"/>
              <a:t>v</a:t>
            </a:r>
            <a:r>
              <a:rPr lang="en-GB" sz="2000" dirty="0" smtClean="0"/>
              <a:t>ery different approaches in different countries &gt;&gt;</a:t>
            </a:r>
            <a:endParaRPr lang="nl-NL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9" name="Group 8"/>
          <p:cNvGrpSpPr/>
          <p:nvPr/>
        </p:nvGrpSpPr>
        <p:grpSpPr>
          <a:xfrm>
            <a:off x="1979712" y="116632"/>
            <a:ext cx="5772402" cy="6552728"/>
            <a:chOff x="1823934" y="0"/>
            <a:chExt cx="5772402" cy="655272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34" y="0"/>
              <a:ext cx="5772402" cy="6552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51720" y="1099795"/>
              <a:ext cx="3384376" cy="185666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423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Dutch history of waste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869560" cy="4421088"/>
          </a:xfrm>
        </p:spPr>
        <p:txBody>
          <a:bodyPr>
            <a:normAutofit/>
          </a:bodyPr>
          <a:lstStyle/>
          <a:p>
            <a:r>
              <a:rPr lang="en-GB" sz="2400" smtClean="0"/>
              <a:t>Pre-industrial local economic systems</a:t>
            </a:r>
          </a:p>
          <a:p>
            <a:r>
              <a:rPr lang="en-GB" sz="2400" smtClean="0"/>
              <a:t>Dominance of residual waste, landfill &amp; undegradable materials</a:t>
            </a:r>
          </a:p>
          <a:p>
            <a:r>
              <a:rPr lang="en-GB" sz="2400" smtClean="0"/>
              <a:t>1960’s: growing environmental consciousness</a:t>
            </a:r>
          </a:p>
          <a:p>
            <a:r>
              <a:rPr lang="en-GB" sz="2400" smtClean="0"/>
              <a:t>1980’s – 2000’s, medium to large scale recyling</a:t>
            </a:r>
          </a:p>
          <a:p>
            <a:pPr lvl="1"/>
            <a:r>
              <a:rPr lang="en-GB" sz="1800">
                <a:solidFill>
                  <a:srgbClr val="800000"/>
                </a:solidFill>
              </a:rPr>
              <a:t>p</a:t>
            </a:r>
            <a:r>
              <a:rPr lang="en-GB" sz="1800" smtClean="0">
                <a:solidFill>
                  <a:srgbClr val="800000"/>
                </a:solidFill>
              </a:rPr>
              <a:t>aper</a:t>
            </a:r>
          </a:p>
          <a:p>
            <a:pPr lvl="1"/>
            <a:r>
              <a:rPr lang="en-GB" sz="1800">
                <a:solidFill>
                  <a:srgbClr val="800000"/>
                </a:solidFill>
              </a:rPr>
              <a:t>g</a:t>
            </a:r>
            <a:r>
              <a:rPr lang="en-GB" sz="1800" smtClean="0">
                <a:solidFill>
                  <a:srgbClr val="800000"/>
                </a:solidFill>
              </a:rPr>
              <a:t>lass</a:t>
            </a:r>
          </a:p>
          <a:p>
            <a:pPr lvl="1"/>
            <a:r>
              <a:rPr lang="en-GB" sz="1800">
                <a:solidFill>
                  <a:srgbClr val="800000"/>
                </a:solidFill>
              </a:rPr>
              <a:t>g</a:t>
            </a:r>
            <a:r>
              <a:rPr lang="en-GB" sz="1800" smtClean="0">
                <a:solidFill>
                  <a:srgbClr val="800000"/>
                </a:solidFill>
              </a:rPr>
              <a:t>reen waste </a:t>
            </a:r>
          </a:p>
          <a:p>
            <a:r>
              <a:rPr lang="en-GB" sz="2400"/>
              <a:t>1990’s </a:t>
            </a:r>
            <a:r>
              <a:rPr lang="en-GB" sz="2400" smtClean="0"/>
              <a:t>– present, waning environmental conciousness, or new priorities (energy &amp; climate change).</a:t>
            </a:r>
          </a:p>
          <a:p>
            <a:endParaRPr lang="nl-NL" sz="24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8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TRENDS AND VISIONS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producer responsibility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556792"/>
            <a:ext cx="7869560" cy="4421088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EU waste framework directive + specific directives</a:t>
            </a:r>
          </a:p>
          <a:p>
            <a:r>
              <a:rPr lang="en-GB"/>
              <a:t>p</a:t>
            </a:r>
            <a:r>
              <a:rPr lang="en-GB" smtClean="0"/>
              <a:t>roducer remains responsible after sale (second half of product cycle)</a:t>
            </a:r>
          </a:p>
          <a:p>
            <a:r>
              <a:rPr lang="en-GB"/>
              <a:t>p</a:t>
            </a:r>
            <a:r>
              <a:rPr lang="en-GB" smtClean="0"/>
              <a:t>olluter pays </a:t>
            </a:r>
            <a:r>
              <a:rPr lang="en-GB" smtClean="0">
                <a:sym typeface="Wingdings" panose="05000000000000000000" pitchFamily="2" charset="2"/>
              </a:rPr>
              <a:t>&amp; ecodesign</a:t>
            </a:r>
          </a:p>
          <a:p>
            <a:r>
              <a:rPr lang="en-GB" smtClean="0">
                <a:sym typeface="Wingdings" panose="05000000000000000000" pitchFamily="2" charset="2"/>
              </a:rPr>
              <a:t>In principle private affair (for example take back), in practice public and/or collective component</a:t>
            </a:r>
          </a:p>
          <a:p>
            <a:pPr lvl="1"/>
            <a:r>
              <a:rPr lang="en-GB" smtClean="0">
                <a:solidFill>
                  <a:srgbClr val="800000"/>
                </a:solidFill>
                <a:sym typeface="Wingdings" panose="05000000000000000000" pitchFamily="2" charset="2"/>
              </a:rPr>
              <a:t>each EU country makes own choices</a:t>
            </a:r>
            <a:endParaRPr lang="en-GB" smtClean="0">
              <a:solidFill>
                <a:srgbClr val="800000"/>
              </a:solidFill>
            </a:endParaRPr>
          </a:p>
          <a:p>
            <a:r>
              <a:rPr lang="en-GB" smtClean="0"/>
              <a:t>cars, e-waste, batteries, packaging</a:t>
            </a:r>
          </a:p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8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producer responsibility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556792"/>
            <a:ext cx="7869560" cy="4421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mtClean="0"/>
              <a:t>Effects on Dutch waste system</a:t>
            </a:r>
          </a:p>
          <a:p>
            <a:r>
              <a:rPr lang="en-GB" smtClean="0"/>
              <a:t>New system for electronics recycling and car recycling</a:t>
            </a:r>
          </a:p>
          <a:p>
            <a:r>
              <a:rPr lang="en-GB" smtClean="0"/>
              <a:t>Packaging: integration into public system for collection and treatment (plastic: private joint treatment till 2015)</a:t>
            </a:r>
          </a:p>
          <a:p>
            <a:pPr lvl="1"/>
            <a:r>
              <a:rPr lang="en-GB" smtClean="0"/>
              <a:t>tax / levy / fee</a:t>
            </a:r>
          </a:p>
          <a:p>
            <a:pPr lvl="2"/>
            <a:r>
              <a:rPr lang="en-GB">
                <a:solidFill>
                  <a:srgbClr val="800000"/>
                </a:solidFill>
              </a:rPr>
              <a:t>b</a:t>
            </a:r>
            <a:r>
              <a:rPr lang="en-GB" smtClean="0">
                <a:solidFill>
                  <a:srgbClr val="800000"/>
                </a:solidFill>
              </a:rPr>
              <a:t>ased on environmental load per material type (unrecyclable=expensive)</a:t>
            </a:r>
          </a:p>
          <a:p>
            <a:pPr lvl="2"/>
            <a:r>
              <a:rPr lang="en-GB">
                <a:solidFill>
                  <a:srgbClr val="800000"/>
                </a:solidFill>
              </a:rPr>
              <a:t>b</a:t>
            </a:r>
            <a:r>
              <a:rPr lang="en-GB" smtClean="0">
                <a:solidFill>
                  <a:srgbClr val="800000"/>
                </a:solidFill>
              </a:rPr>
              <a:t>ased on turnover</a:t>
            </a:r>
          </a:p>
          <a:p>
            <a:pPr lvl="2"/>
            <a:r>
              <a:rPr lang="en-GB">
                <a:solidFill>
                  <a:srgbClr val="800000"/>
                </a:solidFill>
              </a:rPr>
              <a:t>b</a:t>
            </a:r>
            <a:r>
              <a:rPr lang="en-GB" smtClean="0">
                <a:solidFill>
                  <a:srgbClr val="800000"/>
                </a:solidFill>
              </a:rPr>
              <a:t>ased on recycling efforts (unrecyclable=free)</a:t>
            </a:r>
          </a:p>
          <a:p>
            <a:pPr lvl="1"/>
            <a:r>
              <a:rPr lang="en-GB" smtClean="0"/>
              <a:t>Plastic packaging as primary concern</a:t>
            </a:r>
          </a:p>
          <a:p>
            <a:pPr lvl="2"/>
            <a:r>
              <a:rPr lang="en-GB" smtClean="0">
                <a:solidFill>
                  <a:srgbClr val="800000"/>
                </a:solidFill>
              </a:rPr>
              <a:t>From quality (limited deposit) to quantity </a:t>
            </a:r>
          </a:p>
          <a:p>
            <a:pPr marL="0" indent="0">
              <a:buNone/>
            </a:pPr>
            <a:endParaRPr lang="en-GB" smtClean="0"/>
          </a:p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6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1128</Words>
  <Application>Microsoft Office PowerPoint</Application>
  <PresentationFormat>On-screen Show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17-11-2014</vt:lpstr>
      <vt:lpstr>DRIFT: Dutch Research Institute for Transitions </vt:lpstr>
      <vt:lpstr>circular economy research @drift</vt:lpstr>
      <vt:lpstr>Presentation</vt:lpstr>
      <vt:lpstr>Municipal / household waste</vt:lpstr>
      <vt:lpstr>Dutch history of waste</vt:lpstr>
      <vt:lpstr>TRENDS AND VISIONS</vt:lpstr>
      <vt:lpstr>producer responsibility</vt:lpstr>
      <vt:lpstr>producer responsibility</vt:lpstr>
      <vt:lpstr>circular economy</vt:lpstr>
      <vt:lpstr>circular economy</vt:lpstr>
      <vt:lpstr>circular economy: fad?</vt:lpstr>
      <vt:lpstr>circular economy: trend?</vt:lpstr>
      <vt:lpstr>circular economy and municipal waste</vt:lpstr>
      <vt:lpstr>PowerPoint Presentation</vt:lpstr>
      <vt:lpstr>OPERATIONAL - PRACTICE</vt:lpstr>
      <vt:lpstr>Dutch best practices in waste recycling</vt:lpstr>
      <vt:lpstr>PowerPoint Presentation</vt:lpstr>
      <vt:lpstr>PowerPoint Presentation</vt:lpstr>
      <vt:lpstr>Stagnation despite innovation</vt:lpstr>
      <vt:lpstr>Huge differences per stream and between municipalities</vt:lpstr>
      <vt:lpstr>Waste collection systems</vt:lpstr>
      <vt:lpstr>Organisation</vt:lpstr>
      <vt:lpstr>Laggers….</vt:lpstr>
      <vt:lpstr>reasons not to adopt…</vt:lpstr>
      <vt:lpstr>..less rational</vt:lpstr>
      <vt:lpstr>TACITCAL: INTERESTS AND STRATEGIC BEHAVIOUR</vt:lpstr>
      <vt:lpstr>more strategic issues</vt:lpstr>
      <vt:lpstr>PowerPoint Presentation</vt:lpstr>
      <vt:lpstr>The role of sustainability (policy) analysis and analists</vt:lpstr>
    </vt:vector>
  </TitlesOfParts>
  <Company>Erasmus Universiteit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Roel van Raak</dc:creator>
  <cp:lastModifiedBy>Bertien Broekhans</cp:lastModifiedBy>
  <cp:revision>112</cp:revision>
  <cp:lastPrinted>2014-03-11T20:44:00Z</cp:lastPrinted>
  <dcterms:created xsi:type="dcterms:W3CDTF">2013-09-30T22:25:17Z</dcterms:created>
  <dcterms:modified xsi:type="dcterms:W3CDTF">2014-11-17T10:42:09Z</dcterms:modified>
</cp:coreProperties>
</file>