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7" r:id="rId2"/>
    <p:sldId id="292" r:id="rId3"/>
    <p:sldId id="288" r:id="rId4"/>
    <p:sldId id="289" r:id="rId5"/>
    <p:sldId id="256" r:id="rId6"/>
    <p:sldId id="277" r:id="rId7"/>
    <p:sldId id="265" r:id="rId8"/>
    <p:sldId id="279" r:id="rId9"/>
    <p:sldId id="283" r:id="rId10"/>
    <p:sldId id="285" r:id="rId11"/>
    <p:sldId id="290" r:id="rId12"/>
    <p:sldId id="291" r:id="rId13"/>
    <p:sldId id="280" r:id="rId14"/>
    <p:sldId id="282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tien Broekhans" initials="B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66FF33"/>
    <a:srgbClr val="FF33CC"/>
    <a:srgbClr val="FF505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63" autoAdjust="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28B32-6526-4514-82DE-08C0D7FECFC6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6AAC-C364-4FAA-8CDF-C1A96996D5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26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NB: invoices</a:t>
            </a:r>
            <a:r>
              <a:rPr lang="en-GB" baseline="0" dirty="0" smtClean="0"/>
              <a:t> were send. Please make sure that your contribution is paid before 8 December 2014!</a:t>
            </a:r>
          </a:p>
          <a:p>
            <a:endParaRPr lang="en-GB" baseline="0" dirty="0" smtClean="0"/>
          </a:p>
          <a:p>
            <a:r>
              <a:rPr lang="en-GB" baseline="0" dirty="0" smtClean="0"/>
              <a:t>18/32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F6AAC-C364-4FAA-8CDF-C1A96996D54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71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F6AAC-C364-4FAA-8CDF-C1A96996D54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40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F6AAC-C364-4FAA-8CDF-C1A96996D54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8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71488" y="2055813"/>
            <a:ext cx="7307262" cy="1897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nl-NL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2155827"/>
            <a:ext cx="6798733" cy="64664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4265" y="2861729"/>
            <a:ext cx="6781801" cy="101600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516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73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88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57200"/>
            <a:ext cx="1789112" cy="4878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218113" cy="4878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288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1828800"/>
            <a:ext cx="3494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3657600"/>
            <a:ext cx="3494087" cy="1677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25513" y="1828800"/>
            <a:ext cx="7138987" cy="35067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7010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70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92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6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828800"/>
            <a:ext cx="349408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8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97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48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82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2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159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13898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nl-NL" sz="2200"/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nl-NL" sz="2200"/>
          </a:p>
        </p:txBody>
      </p:sp>
      <p:sp>
        <p:nvSpPr>
          <p:cNvPr id="1030" name="Line 20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sz="1400" smtClean="0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nl-NL" sz="2200"/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1725"/>
            <a:ext cx="881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7735888" y="6362700"/>
            <a:ext cx="4524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fld id="{FD02DE44-A23D-4884-A637-E58EE7CC3F6B}" type="slidenum">
              <a:rPr lang="nl-NL" sz="1100">
                <a:ea typeface="ＭＳ Ｐゴシック" pitchFamily="34" charset="-128"/>
              </a:rPr>
              <a:pPr algn="r"/>
              <a:t>‹#›</a:t>
            </a:fld>
            <a:endParaRPr lang="nl-NL" sz="1100">
              <a:ea typeface="ＭＳ Ｐゴシック" pitchFamily="34" charset="-128"/>
            </a:endParaRPr>
          </a:p>
        </p:txBody>
      </p:sp>
      <p:sp>
        <p:nvSpPr>
          <p:cNvPr id="1036" name="TextBox 19"/>
          <p:cNvSpPr txBox="1">
            <a:spLocks noChangeArrowheads="1"/>
          </p:cNvSpPr>
          <p:nvPr/>
        </p:nvSpPr>
        <p:spPr bwMode="auto">
          <a:xfrm>
            <a:off x="6656388" y="6324600"/>
            <a:ext cx="1463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A6D6"/>
                </a:solidFill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marL="8572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8572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marL="8572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marL="8572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marL="8572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13144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62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9572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3382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192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764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136"/>
          <a:stretch/>
        </p:blipFill>
        <p:spPr bwMode="auto">
          <a:xfrm>
            <a:off x="4067944" y="44624"/>
            <a:ext cx="50338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13176"/>
            <a:ext cx="6657999" cy="755799"/>
          </a:xfrm>
        </p:spPr>
        <p:txBody>
          <a:bodyPr/>
          <a:lstStyle/>
          <a:p>
            <a:pPr algn="ctr"/>
            <a:r>
              <a:rPr lang="en-GB" sz="2400" dirty="0" smtClean="0"/>
              <a:t>KICK OFF - Engineering for sustainable development </a:t>
            </a:r>
            <a:endParaRPr lang="nl-NL" sz="2400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242175" cy="1500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b="1" i="1" dirty="0">
                <a:latin typeface="+mj-lt"/>
              </a:rPr>
              <a:t>Sorry, temporarily no seats available</a:t>
            </a:r>
            <a:r>
              <a:rPr lang="en-GB" sz="3200" b="1" dirty="0">
                <a:latin typeface="+mj-lt"/>
              </a:rPr>
              <a:t>. </a:t>
            </a:r>
            <a:endParaRPr lang="en-GB" sz="32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32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3200" b="1" i="1" dirty="0" smtClean="0">
                <a:latin typeface="+mj-lt"/>
              </a:rPr>
              <a:t>How </a:t>
            </a:r>
            <a:r>
              <a:rPr lang="en-US" sz="3200" b="1" i="1" dirty="0" smtClean="0">
                <a:latin typeface="+mj-lt"/>
              </a:rPr>
              <a:t>about </a:t>
            </a:r>
            <a:r>
              <a:rPr lang="en-US" sz="3200" b="1" i="1" dirty="0">
                <a:latin typeface="+mj-lt"/>
              </a:rPr>
              <a:t>greeting your new class mates in the mean time </a:t>
            </a:r>
            <a:r>
              <a:rPr lang="en-US" sz="3200" b="1" i="1" dirty="0">
                <a:latin typeface="+mj-lt"/>
                <a:sym typeface="Wingdings" pitchFamily="2" charset="2"/>
              </a:rPr>
              <a:t></a:t>
            </a:r>
            <a:endParaRPr lang="nl-NL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56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07106"/>
              </p:ext>
            </p:extLst>
          </p:nvPr>
        </p:nvGraphicFramePr>
        <p:xfrm>
          <a:off x="539552" y="2132856"/>
          <a:ext cx="7992887" cy="424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747"/>
                <a:gridCol w="1990392"/>
                <a:gridCol w="1739853"/>
                <a:gridCol w="1433640"/>
                <a:gridCol w="1242255"/>
              </a:tblGrid>
              <a:tr h="432048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happiness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cycle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Food&amp;more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mobility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Yannick Warmerdam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Pieter van Hall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Robert jan Vos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Iris v/d Brink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Derek v/d Berg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Nick </a:t>
                      </a:r>
                      <a:r>
                        <a:rPr lang="en-GB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Vlaun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Tiwanee</a:t>
                      </a:r>
                      <a:r>
                        <a:rPr lang="en-GB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van der  Horst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Elia Galiouna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 err="1">
                          <a:effectLst/>
                        </a:rPr>
                        <a:t>Boris</a:t>
                      </a:r>
                      <a:r>
                        <a:rPr lang="nl-NL" sz="1100" u="none" strike="noStrike" dirty="0">
                          <a:effectLst/>
                        </a:rPr>
                        <a:t> Boschman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Niki Nikolaou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Irina </a:t>
                      </a:r>
                      <a:r>
                        <a:rPr lang="nl-NL" sz="1100" u="none" strike="noStrike" dirty="0" err="1">
                          <a:effectLst/>
                        </a:rPr>
                        <a:t>Martjanova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Rosanne van Miltenburg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 err="1">
                          <a:effectLst/>
                        </a:rPr>
                        <a:t>Syed</a:t>
                      </a:r>
                      <a:r>
                        <a:rPr lang="nl-NL" sz="1100" u="none" strike="noStrike" dirty="0">
                          <a:effectLst/>
                        </a:rPr>
                        <a:t> Hazari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Klara Bergman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Nora </a:t>
                      </a:r>
                      <a:r>
                        <a:rPr lang="nl-NL" sz="1100" u="none" strike="noStrike" dirty="0" err="1">
                          <a:effectLst/>
                        </a:rPr>
                        <a:t>Fahrenfort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000" u="none" strike="noStrike" dirty="0" err="1">
                          <a:effectLst/>
                        </a:rPr>
                        <a:t>María</a:t>
                      </a:r>
                      <a:r>
                        <a:rPr lang="nl-NL" sz="1000" u="none" strike="noStrike" dirty="0">
                          <a:effectLst/>
                        </a:rPr>
                        <a:t> José Galeano </a:t>
                      </a:r>
                      <a:r>
                        <a:rPr lang="nl-NL" sz="1000" u="none" strike="noStrike" dirty="0" err="1">
                          <a:effectLst/>
                        </a:rPr>
                        <a:t>Galván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100" u="none" strike="noStrike" dirty="0">
                          <a:effectLst/>
                        </a:rPr>
                        <a:t>Stefan Olsthoorn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Materials  &amp; waste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space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 &amp; knowledge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the sea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Cheyenne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Schuit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 smtClean="0">
                          <a:effectLst/>
                        </a:rPr>
                        <a:t>Pinal Desai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Thalia Kakolyri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Jesper Goorden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Antonio D'Aquilio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Tatiana Armijos Moya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Stefan Hoekstra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Lemonia Karagianni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 err="1">
                          <a:effectLst/>
                        </a:rPr>
                        <a:t>Lizet</a:t>
                      </a:r>
                      <a:r>
                        <a:rPr lang="nl-NL" sz="1100" u="none" strike="noStrike" dirty="0">
                          <a:effectLst/>
                        </a:rPr>
                        <a:t> Krabbenborg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 smtClean="0">
                          <a:effectLst/>
                        </a:rPr>
                        <a:t>Truke Zeinstra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Dennis v/d Arend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Nick van Loo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Thijs Schaap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 bwMode="auto">
          <a:xfrm>
            <a:off x="878802" y="260648"/>
            <a:ext cx="790289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GB" sz="2800" kern="0" dirty="0" smtClean="0">
                <a:solidFill>
                  <a:srgbClr val="0070C0"/>
                </a:solidFill>
              </a:rPr>
              <a:t>9 sub-systems and 9 groups of students</a:t>
            </a:r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sz="2800" b="1" kern="0" dirty="0" smtClean="0"/>
              <a:t>which group investigates </a:t>
            </a:r>
          </a:p>
          <a:p>
            <a:r>
              <a:rPr lang="en-GB" sz="2800" b="1" kern="0" dirty="0"/>
              <a:t>	</a:t>
            </a:r>
            <a:r>
              <a:rPr lang="en-GB" sz="2800" b="1" kern="0" dirty="0" smtClean="0"/>
              <a:t>which sub- system?</a:t>
            </a:r>
            <a:endParaRPr lang="nl-NL" sz="2800" b="1" kern="0" dirty="0"/>
          </a:p>
        </p:txBody>
      </p:sp>
    </p:spTree>
    <p:extLst>
      <p:ext uri="{BB962C8B-B14F-4D97-AF65-F5344CB8AC3E}">
        <p14:creationId xmlns:p14="http://schemas.microsoft.com/office/powerpoint/2010/main" val="24651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23172" r="48315" b="9387"/>
          <a:stretch/>
        </p:blipFill>
        <p:spPr bwMode="auto">
          <a:xfrm>
            <a:off x="0" y="1528932"/>
            <a:ext cx="9144000" cy="46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8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226425" cy="1244600"/>
          </a:xfrm>
        </p:spPr>
        <p:txBody>
          <a:bodyPr/>
          <a:lstStyle/>
          <a:p>
            <a:r>
              <a:rPr lang="en-GB" dirty="0" smtClean="0"/>
              <a:t>Research activities </a:t>
            </a:r>
            <a:br>
              <a:rPr lang="en-GB" dirty="0" smtClean="0"/>
            </a:br>
            <a:r>
              <a:rPr lang="en-GB" sz="2000" dirty="0" smtClean="0"/>
              <a:t>(this week 2.1, deadline 17 November)</a:t>
            </a:r>
            <a:endParaRPr lang="nl-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506388"/>
            <a:ext cx="7822951" cy="3506788"/>
          </a:xfrm>
        </p:spPr>
        <p:txBody>
          <a:bodyPr/>
          <a:lstStyle/>
          <a:p>
            <a:r>
              <a:rPr lang="en-GB" dirty="0" smtClean="0">
                <a:solidFill>
                  <a:schemeClr val="bg2"/>
                </a:solidFill>
              </a:rPr>
              <a:t>System Texel</a:t>
            </a:r>
          </a:p>
          <a:p>
            <a:pPr lvl="1"/>
            <a:r>
              <a:rPr lang="en-GB" dirty="0" smtClean="0"/>
              <a:t>Study compulsory literature, prepare for next meeting (</a:t>
            </a:r>
            <a:r>
              <a:rPr lang="en-GB" i="1" dirty="0" smtClean="0">
                <a:solidFill>
                  <a:srgbClr val="FF0000"/>
                </a:solidFill>
              </a:rPr>
              <a:t>all</a:t>
            </a:r>
            <a:r>
              <a:rPr lang="en-GB" dirty="0" smtClean="0"/>
              <a:t> individual)</a:t>
            </a:r>
          </a:p>
          <a:p>
            <a:pPr lvl="1"/>
            <a:r>
              <a:rPr lang="en-GB" dirty="0" smtClean="0"/>
              <a:t>Report on meeting </a:t>
            </a:r>
            <a:r>
              <a:rPr lang="en-GB" dirty="0"/>
              <a:t>(group </a:t>
            </a:r>
            <a:r>
              <a:rPr lang="en-GB" dirty="0" smtClean="0"/>
              <a:t>work, </a:t>
            </a:r>
            <a:r>
              <a:rPr lang="en-GB" i="1" dirty="0" smtClean="0">
                <a:solidFill>
                  <a:srgbClr val="FF0000"/>
                </a:solidFill>
              </a:rPr>
              <a:t>Public space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Report on literature search and review (</a:t>
            </a:r>
            <a:r>
              <a:rPr lang="en-GB" i="1" dirty="0" smtClean="0">
                <a:solidFill>
                  <a:srgbClr val="FF0000"/>
                </a:solidFill>
              </a:rPr>
              <a:t>all</a:t>
            </a:r>
            <a:r>
              <a:rPr lang="en-GB" dirty="0" smtClean="0"/>
              <a:t> groups plan their interviews, </a:t>
            </a:r>
            <a:r>
              <a:rPr lang="en-GB" i="1" dirty="0">
                <a:solidFill>
                  <a:srgbClr val="FF0000"/>
                </a:solidFill>
              </a:rPr>
              <a:t>Host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Report on interviews </a:t>
            </a:r>
            <a:r>
              <a:rPr lang="en-GB" dirty="0"/>
              <a:t>(group </a:t>
            </a:r>
            <a:r>
              <a:rPr lang="en-GB" dirty="0" smtClean="0"/>
              <a:t>work, </a:t>
            </a:r>
            <a:r>
              <a:rPr lang="en-GB" i="1" dirty="0" smtClean="0">
                <a:solidFill>
                  <a:srgbClr val="FF0000"/>
                </a:solidFill>
              </a:rPr>
              <a:t>Happiness</a:t>
            </a:r>
            <a:r>
              <a:rPr lang="en-GB" dirty="0" smtClean="0"/>
              <a:t>)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Sub-system research </a:t>
            </a:r>
            <a:r>
              <a:rPr lang="en-GB" dirty="0" smtClean="0"/>
              <a:t>(</a:t>
            </a:r>
            <a:r>
              <a:rPr lang="en-GB" i="1" dirty="0" smtClean="0">
                <a:solidFill>
                  <a:srgbClr val="FF0000"/>
                </a:solidFill>
              </a:rPr>
              <a:t>all</a:t>
            </a:r>
            <a:r>
              <a:rPr lang="en-GB" dirty="0" smtClean="0"/>
              <a:t> group design and work)</a:t>
            </a:r>
          </a:p>
          <a:p>
            <a:pPr lvl="1"/>
            <a:r>
              <a:rPr lang="en-GB" dirty="0" smtClean="0"/>
              <a:t>Report on research activities: start </a:t>
            </a:r>
            <a:r>
              <a:rPr lang="en-GB" dirty="0"/>
              <a:t>exploring the </a:t>
            </a:r>
            <a:r>
              <a:rPr lang="en-GB" dirty="0" smtClean="0"/>
              <a:t>sub-system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Problem </a:t>
            </a:r>
            <a:r>
              <a:rPr lang="en-GB" dirty="0"/>
              <a:t>statement and detailed research </a:t>
            </a:r>
            <a:r>
              <a:rPr lang="en-GB" dirty="0" smtClean="0"/>
              <a:t>question (1</a:t>
            </a:r>
            <a:r>
              <a:rPr lang="en-GB" baseline="30000" dirty="0" smtClean="0"/>
              <a:t>st</a:t>
            </a:r>
            <a:r>
              <a:rPr lang="en-GB" dirty="0" smtClean="0"/>
              <a:t> draft chapter)</a:t>
            </a:r>
          </a:p>
          <a:p>
            <a:pPr lvl="1"/>
            <a:r>
              <a:rPr lang="en-GB" dirty="0" smtClean="0"/>
              <a:t>Plan </a:t>
            </a:r>
            <a:r>
              <a:rPr lang="en-GB" dirty="0"/>
              <a:t>research design, and </a:t>
            </a:r>
            <a:r>
              <a:rPr lang="en-GB" dirty="0" smtClean="0"/>
              <a:t>start thinking </a:t>
            </a:r>
            <a:r>
              <a:rPr lang="en-GB" dirty="0"/>
              <a:t>about </a:t>
            </a:r>
            <a:r>
              <a:rPr lang="en-GB" dirty="0" smtClean="0"/>
              <a:t>additional on site (Texel</a:t>
            </a:r>
            <a:r>
              <a:rPr lang="en-GB" dirty="0"/>
              <a:t>) </a:t>
            </a:r>
            <a:r>
              <a:rPr lang="en-GB" dirty="0" smtClean="0"/>
              <a:t>research</a:t>
            </a:r>
          </a:p>
          <a:p>
            <a:pPr marL="195263" lvl="1" indent="-195263">
              <a:buFontTx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Column</a:t>
            </a:r>
            <a:r>
              <a:rPr lang="en-GB" sz="2000" dirty="0" smtClean="0"/>
              <a:t> to reflect </a:t>
            </a:r>
            <a:r>
              <a:rPr lang="en-GB" dirty="0" smtClean="0"/>
              <a:t>(</a:t>
            </a:r>
            <a:r>
              <a:rPr lang="en-GB" i="1" dirty="0" smtClean="0">
                <a:solidFill>
                  <a:srgbClr val="FF0000"/>
                </a:solidFill>
              </a:rPr>
              <a:t>all</a:t>
            </a:r>
            <a:r>
              <a:rPr lang="en-GB" dirty="0" smtClean="0"/>
              <a:t> individual)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All data, findings, reports, columns </a:t>
            </a:r>
            <a:r>
              <a:rPr lang="en-GB" dirty="0" err="1" smtClean="0">
                <a:solidFill>
                  <a:srgbClr val="FF0000"/>
                </a:solidFill>
              </a:rPr>
              <a:t>etc</a:t>
            </a:r>
            <a:r>
              <a:rPr lang="en-GB" dirty="0" smtClean="0">
                <a:solidFill>
                  <a:srgbClr val="FF0000"/>
                </a:solidFill>
              </a:rPr>
              <a:t> have to be shared on being-here.net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assessment </a:t>
            </a:r>
            <a:r>
              <a:rPr lang="en-US" b="1" dirty="0" smtClean="0"/>
              <a:t>criteria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assignments should be handed in, and actively contributed to by assigned students.</a:t>
            </a:r>
          </a:p>
          <a:p>
            <a:r>
              <a:rPr lang="en-US" dirty="0" smtClean="0"/>
              <a:t>All </a:t>
            </a:r>
            <a:r>
              <a:rPr lang="en-US" dirty="0"/>
              <a:t>assignments and posts in being-here.net are submitted in time, reflect serious work and professionalism by individuals and groups.</a:t>
            </a:r>
          </a:p>
          <a:p>
            <a:r>
              <a:rPr lang="en-US" dirty="0" smtClean="0"/>
              <a:t>Group research on sub-system reflect </a:t>
            </a:r>
            <a:r>
              <a:rPr lang="en-US" dirty="0"/>
              <a:t>about </a:t>
            </a:r>
            <a:r>
              <a:rPr lang="en-US" dirty="0" smtClean="0"/>
              <a:t>120 </a:t>
            </a:r>
            <a:r>
              <a:rPr lang="en-US" dirty="0" err="1" smtClean="0"/>
              <a:t>hrs</a:t>
            </a:r>
            <a:r>
              <a:rPr lang="en-US" dirty="0" smtClean="0"/>
              <a:t> hours/participant </a:t>
            </a:r>
            <a:r>
              <a:rPr lang="en-US" dirty="0"/>
              <a:t>of work. The </a:t>
            </a:r>
            <a:r>
              <a:rPr lang="en-US" dirty="0" smtClean="0"/>
              <a:t>result shows </a:t>
            </a:r>
            <a:r>
              <a:rPr lang="en-US" dirty="0"/>
              <a:t>well informed reasoning.</a:t>
            </a:r>
          </a:p>
          <a:p>
            <a:r>
              <a:rPr lang="en-US" dirty="0" smtClean="0"/>
              <a:t>Personal </a:t>
            </a:r>
            <a:r>
              <a:rPr lang="en-US" dirty="0"/>
              <a:t>profiles reflect connectedness to others, contributions to </a:t>
            </a:r>
            <a:r>
              <a:rPr lang="en-US" dirty="0" smtClean="0"/>
              <a:t>system and sub-system, </a:t>
            </a:r>
            <a:r>
              <a:rPr lang="en-US" dirty="0"/>
              <a:t>and fascinating columns.</a:t>
            </a:r>
          </a:p>
          <a:p>
            <a:r>
              <a:rPr lang="en-US" dirty="0" smtClean="0"/>
              <a:t> Grading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Grading 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416464"/>
              </p:ext>
            </p:extLst>
          </p:nvPr>
        </p:nvGraphicFramePr>
        <p:xfrm>
          <a:off x="611560" y="1147816"/>
          <a:ext cx="8136904" cy="4484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/>
                <a:gridCol w="1350151"/>
                <a:gridCol w="3816423"/>
                <a:gridCol w="936104"/>
              </a:tblGrid>
              <a:tr h="644152">
                <a:tc>
                  <a:txBody>
                    <a:bodyPr/>
                    <a:lstStyle/>
                    <a:p>
                      <a:r>
                        <a:rPr lang="en-GB" dirty="0" smtClean="0"/>
                        <a:t>Assignments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Criteria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</a:t>
                      </a:r>
                      <a:endParaRPr lang="nl-NL" dirty="0"/>
                    </a:p>
                  </a:txBody>
                  <a:tcPr/>
                </a:tc>
              </a:tr>
              <a:tr h="1111824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Research contributions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System Texel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Adequate assignments; </a:t>
                      </a:r>
                    </a:p>
                    <a:p>
                      <a:r>
                        <a:rPr lang="en-GB" dirty="0" smtClean="0"/>
                        <a:t>Quality of synthesis</a:t>
                      </a:r>
                      <a:r>
                        <a:rPr lang="en-GB" baseline="0" dirty="0" smtClean="0"/>
                        <a:t> report;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Coherence</a:t>
                      </a:r>
                      <a:r>
                        <a:rPr lang="en-GB" baseline="0" dirty="0" smtClean="0"/>
                        <a:t> sub-systems;</a:t>
                      </a:r>
                    </a:p>
                    <a:p>
                      <a:r>
                        <a:rPr lang="en-GB" baseline="0" dirty="0" smtClean="0"/>
                        <a:t>Inspiration; </a:t>
                      </a:r>
                      <a:r>
                        <a:rPr lang="en-US" dirty="0" smtClean="0"/>
                        <a:t>Use of scientific knowledge and insights. 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nl-NL" dirty="0"/>
                    </a:p>
                  </a:txBody>
                  <a:tcPr/>
                </a:tc>
              </a:tr>
              <a:tr h="644152">
                <a:tc>
                  <a:txBody>
                    <a:bodyPr/>
                    <a:lstStyle/>
                    <a:p>
                      <a:r>
                        <a:rPr lang="en-GB" dirty="0" smtClean="0"/>
                        <a:t>‘Pre’ group report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Sub-system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Depth, quality and coherence of analysis and design;</a:t>
                      </a:r>
                    </a:p>
                    <a:p>
                      <a:r>
                        <a:rPr lang="en-US" dirty="0" smtClean="0"/>
                        <a:t>Ambition and creativity; </a:t>
                      </a:r>
                    </a:p>
                    <a:p>
                      <a:r>
                        <a:rPr lang="en-US" dirty="0" smtClean="0"/>
                        <a:t>Use of scientific knowledge and insights.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70</a:t>
                      </a:r>
                      <a:endParaRPr lang="nl-NL" dirty="0"/>
                    </a:p>
                  </a:txBody>
                  <a:tcPr/>
                </a:tc>
              </a:tr>
              <a:tr h="644152">
                <a:tc>
                  <a:txBody>
                    <a:bodyPr/>
                    <a:lstStyle/>
                    <a:p>
                      <a:r>
                        <a:rPr lang="en-GB" dirty="0" smtClean="0"/>
                        <a:t>Columns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Reflective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Reflection;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Reasoning;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Style</a:t>
                      </a:r>
                      <a:r>
                        <a:rPr lang="nl-NL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+/- 1 point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7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6"/>
          <a:stretch/>
        </p:blipFill>
        <p:spPr bwMode="auto">
          <a:xfrm>
            <a:off x="4067944" y="44624"/>
            <a:ext cx="50338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313" y="620688"/>
            <a:ext cx="42484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Bertien Broekhans (course manager)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Eefje Cuppen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Caroline Nevejan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Lucas </a:t>
            </a:r>
            <a:r>
              <a:rPr lang="en-GB" dirty="0" err="1" smtClean="0"/>
              <a:t>Florez</a:t>
            </a:r>
            <a:r>
              <a:rPr lang="en-GB" dirty="0" smtClean="0"/>
              <a:t> </a:t>
            </a:r>
            <a:r>
              <a:rPr lang="en-GB" dirty="0" err="1" smtClean="0"/>
              <a:t>Atehortua</a:t>
            </a:r>
            <a:r>
              <a:rPr lang="en-GB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Irma van Bergen Bravenboer </a:t>
            </a:r>
            <a:endParaRPr lang="nl-NL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22313" y="5013176"/>
            <a:ext cx="6657999" cy="7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GB" sz="2400" b="1" kern="0" dirty="0" smtClean="0"/>
              <a:t>KICK OFF - Engineering for sustainable development WM0939TU </a:t>
            </a:r>
            <a:endParaRPr lang="nl-NL" sz="2400" b="1" kern="0" dirty="0"/>
          </a:p>
        </p:txBody>
      </p:sp>
    </p:spTree>
    <p:extLst>
      <p:ext uri="{BB962C8B-B14F-4D97-AF65-F5344CB8AC3E}">
        <p14:creationId xmlns:p14="http://schemas.microsoft.com/office/powerpoint/2010/main" val="20292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59625" cy="1244600"/>
          </a:xfrm>
        </p:spPr>
        <p:txBody>
          <a:bodyPr/>
          <a:lstStyle/>
          <a:p>
            <a:r>
              <a:rPr lang="en-GB" dirty="0" smtClean="0"/>
              <a:t>ESD – kick off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138987" cy="35067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13:45-14:30 Introduction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Welcome and get to know each other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Learning by doing research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14:45 – 15:15 Texel as a system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Introduction to socio-technical systems by Eefje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15:15-15:45 Being here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Introduction in Being-here by Caroline and </a:t>
            </a:r>
            <a:r>
              <a:rPr lang="en-GB" dirty="0" err="1" smtClean="0"/>
              <a:t>Dorien</a:t>
            </a:r>
            <a:r>
              <a:rPr lang="en-GB" dirty="0" smtClean="0"/>
              <a:t>: create your profile and first article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16:00-17:30 Texel sustainable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Doing research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/>
              <a:t>About Texel as a (un)sustainable island by Han Brezet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06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 of shoes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138987" cy="35067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When </a:t>
            </a:r>
            <a:r>
              <a:rPr lang="en-GB" dirty="0"/>
              <a:t>in a big circle we do a round and </a:t>
            </a:r>
            <a:r>
              <a:rPr lang="en-GB" dirty="0" smtClean="0"/>
              <a:t>answer two </a:t>
            </a:r>
            <a:r>
              <a:rPr lang="en-GB" dirty="0"/>
              <a:t>questions:</a:t>
            </a:r>
            <a:br>
              <a:rPr lang="en-GB" dirty="0"/>
            </a:br>
            <a:r>
              <a:rPr lang="en-GB" dirty="0"/>
              <a:t>a. What is the most unsustainable thing you? </a:t>
            </a:r>
            <a:r>
              <a:rPr lang="en-GB" dirty="0" smtClean="0"/>
              <a:t>Say few words!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b. Who is your sustainability hero &amp; why?</a:t>
            </a:r>
            <a:r>
              <a:rPr lang="nl-NL" dirty="0"/>
              <a:t> </a:t>
            </a:r>
            <a:r>
              <a:rPr lang="nl-NL" dirty="0" smtClean="0"/>
              <a:t>State </a:t>
            </a:r>
            <a:r>
              <a:rPr lang="nl-NL" dirty="0" err="1" smtClean="0"/>
              <a:t>an</a:t>
            </a:r>
            <a:r>
              <a:rPr lang="nl-NL" dirty="0" smtClean="0"/>
              <a:t> oneliner!</a:t>
            </a:r>
            <a:endParaRPr lang="nl-NL" dirty="0"/>
          </a:p>
          <a:p>
            <a:endParaRPr lang="nl-NL" dirty="0"/>
          </a:p>
        </p:txBody>
      </p:sp>
      <p:pic>
        <p:nvPicPr>
          <p:cNvPr id="3074" name="Picture 2" descr="http://www.rosewoodsandiego.com/image/data/Sho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WFhUXGBoYGBgYFxwbGhwaHBwcGBwcHBgYHCggGB0lHRwXIjEiJykrLi4uGh8zODMsNygtLisBCgoKDg0OGhAQGiwkHyQsLCwsLCwsLCwsLCwsLCwsLCwsLCwsLCwsLCwsLCwsLCwsLCwsLCwsLCwsLCwsLCwsLP/AABEIALcBEwMBIgACEQEDEQH/xAAcAAABBQEBAQAAAAAAAAAAAAACAAEDBAYFBwj/xABFEAABAgQDBQUFBQYEBQUAAAABAhEAAyExBBJBBVFhcYEGEyKRoTKxwdHwB0JScuEUI2KCkvEkM1OyFRZDk6IXY8LS4v/EABoBAAMBAQEBAAAAAAAAAAAAAAABAgMEBQb/xAAwEQACAgEDAQUIAQUBAAAAAAAAAQIRAwQhMRIFQVGBkRMiMmFxocHw0UJDU2LhI//aAAwDAQACEQMRAD8A7hnuAzncW+OkSl2BSHo27z36xGUqoGFC1623CJZSiXdtWBLHrHMdApKyeQuYfKWfUl/WlYcIN7k1ZqbmEI2ZqHfw+hAIJQAZ/hfnrAzKilBTfCKmYX03wGerGzWFf7QAHMXXR/6voxApbU61+EGEs7BhTT4xFPIdg+Z/qph0BIqaHtbX1aJJUkkuU6dIkwWEJqdNdH+JjpqyS0lSylIF1KIA6ksBFJEuRyTh1Uq/IRGvDqBdmB4U89YkmdrsCkl8Qk/kJV/sSRAy+1OBXbEAfndI81pAh9IuohUo0BqH006a7oRmtTX61jrpkpWApCkrSbVcdCCQekUp+Cu3UGIaKUimhLWPiNa6/RidCAQKU1q4/WKo8IbLw0+UTSk0qNasamEUTTGcj4fExHLW9qc/1gnDX4dIS1NvIHLpAAgtgXLnhYefWEgA1zODT4wisbi+65PCGUsMWtSh/SGAyjVwBvNuekRBk3Bf6Z+FoJVmo9aXb5wE2b/ce4wCBTOLhiCeOjRPJKiz1rXdD4XDE1KQnXef0i4JaBZPmCf0hpCbOf3n4jW/DpAzJtgGqd+nCOt3J3X+tDEK8Drlt5wUFlAqN3JhiHYG4vYcPoxYnYfca0/tFWYdCH31a3qYloaY5ls3A1c04REpVd7ULlv7RMg0IHD6rWAUUmzXLNcGEMKWlg9aDdXlCC209GHSEE6v6tWBSrTSAB1kG1Of6QsprWraQwSD1uSKcIlUDUD+9N0MCp+0TBQBh9cIUEqYHrfjDwqCy2kg38yfcmHUFOCAHrU6tBIIchnN6QEtWr0F3NoYEqE6uX16busOprkaOD9awKQXc0Tel4fOSxpuH9tLesAhiqlKgk891eEJat9KNEU1RsCOVh+pgJq9GYjf84YAzFpALuDqNesXsBhVL8arHz5cOMVcFh+8WzMkXHuMF2m2wqVkw2GTmxM6iBohOsxW4CvMg7jFxREmLbPaHu1jDYWX32JIogezLH4ph+6Gq1NLOHHDdje9ImY+arETL5ASmUngAGJ6MDujpdmdgIwksgeOYs5ps0+0tVySbs7sPi5jtPFXRBz8LsTDywyJMpI4IT72cw+J2NIWPFJlnmge9nEXSYspn+FiIQzBYzskuSTMwE0yV3Msl5a+BBf19Iv9ndt/tIUiYnu58ui0HT+JL3SfTyJ0akRle2OzVIAxmHDTpNVD8cv7yVb6enSFyMu4+QQXDB6coqyEkOVA7t/lwjo4fFpxElE5HsrSDy58QXB4iOTLlAE+Ivuc9BXS0Sy4smmS3BZZL3BrTQ9IU1TAMzG+j/GFQ3Hi1Arfj5wu7FyGa1XJ4l4koIeT3dy+74RBOBd1CjMG4GlN9TEy1MkEOXOtB5axWmpb2qCr8Ou6GIaapnoSbubcYtbMw5Uc/kPjFaUSohKbE76+e6NThcKwA1Ye94uKJkyCVhOb7otIwwFg3L4/WsVNs7Zk4RGaYq9UpDZi1KbhxNIycvaG08eXw6Rh5BssnK44KIzq5oAEUokWbky+kDlG+Mf/AOnK11n4tajwRm/8piiT5RBN+zmYiuHxqkHcUlP/AJS1AjygpeIGwnSAQxAbRvdHKxeCF7tY/P60jKzO0G0dnKCcYjvpJLBd/wCmYBfgsOd4vGx2VtSVipfeSFhQsRYpN8qk6H+4eJaGmcg1UzBtRDrSRWjbhyi3j8O3jTxcbvr4RTSWdiTSuvSIaNEwVLozDfUtfWl3rBkOxVQ+nlyaB7sk0D6iDKRQkM1606whgVepcakG26HmTWOraFnrCUfugOHcNugkzDYs/OkABZx9NCiJctRLsn1+UKGIupma0PIe+I5qUsWvx84ZK6WLDybnrEiVF30PGmm+EMYFTXAL6AkWpWAWlmAyvWpc9eESZSXBOUN56XMAUhIJBvUv0+mgECki5FdDX6tEM1bktVRLJudzcIkWdztV3vv+hE2ypWcvVhQbsxueLCKQnsWZ2Jl4PDqnTCyUBydVKNgOJLARW7G7KX48ZiQ2IxFW/wBOX92WHtRiemsZnHbdk4nHSpc6YE4WQpRqGCpqDlGcmmUGxtWt6emImAgEFwbEW8404MhwIICHJh0wgBKYGJgIYiACEiBmCnDV4mKHgNIkZiuyQ7ifisDVkHvZT/gWxYcjl6qMX8alIVoCoU3UY/GOf2qHcY/BYkUCycNM/mco9ST/ACiOxtVJFRQvfgeetTDkOJUINbaVBqee4cIBjUO+4coUw/iYE6pvzrDPXU7t56xmaki6Di0NNmDLarVB9IdJeup1ufOIJrjMQSQmrmukUiS/sPDgqKwOA+Pr7os9pdvIwclUxTFVQhL3N6/wjXoNRFjZQaW5u1ecYbY8v/ie0VTleLDYZggaKU7p5gl1nhkEaoyb3Ol2Y7Krnr/bdoOta2UiSqwH3StPKyLDWtt0qe2kQGa8CTEOdjSLBxCjy3RCtR0h0iCKYQyKYgLSULAUlQZSSAQRuINCI827SbDm7MnftmCrIP8Amy3oAT7J/grQ3SeEel5GrDTEhQKVAFKgQQQ4INCCNYE6BnG2btFGJkpnS6pUKjUbwRvB+qxysRhilZSGa71djaM/hkq2Tj+6J/wmILoJrlLgAnilwlW9JSdI2u15LperCvR6joffDkhxZRw+ZJozD61hLzEUPS/IRCk5aNSrEhyOcMHBGUN895eMyxTJXHKC+j/3gkpDOzkagl+sSLSLOacQwflBCSRvvegp0gAjyk19whQiNwLcIUA7JJYUSRXeNfdQQ+GVvuDbhW/GAKxlBLHozdINyRShJqBY341hAN3xJWQG9/nArXUOCC2YlqfVIdSsoDAu+nxiPviTbUOX+d4YhpiybGtdPrlEm2sd+xYFS0/5haXL4zFUfi1TyTAyJZXMArd+D6erRmO2ONGJxiZCSO7wxQ7vlVMUtOYFtQjMBxeNIIibM5gJXeoVKQFZ5SspYJLqWWCiSQWJzJUAaAIV90xS2ftvE4Ru5nqQCApgcya1qhQKX30hxigVJlIFC6Sos+ZQIoWu5BKtSAAyQ0QbalgssCjkU0C/3qObhSv6Y1MzX7P+1bEJpNlS5o3h5aviPSNHgvtVwqv8yVOl8QErHoX9I8eSniIIKG+F0oD3jD9vMAqv7QE/nSpP+4Rfk9qMGv2cVIJ3d6l/ImPngTdxgit7t5QukZ9JS9oyjaag8lj5wE7aMpNVTEAcVAfGPm8IT9CBKdwELpCz17t/trCTcKuUmcFzHSpHd+JlpLglQoKAi71MdXB4zv8ACyppNVywo0Zzyq1Tvjy3ByZaEIKlAFaggJIP3vCpT6Di9ktqDG97C4gr2dLBNUGZL6OcvplhNbDT3Oiq4Om/VumsD3hZJVQ6X+IeClOQ76tb9ISgLG4rxOrRmailKJo2u/o/AQGSoFC5Ft3EwUxd6s2guw4weClha0kCzl/NucUiW9ip2/2v+z4MpR/mTjkS12spVOFOahHY7G7G/ZMJLlEMsjNM/Oq/lRPSMR2/nE7Rw0pJLoQF0Dlyo2Gp8FuUaPB9rFpSO9l94B99BYtorKdOLhjRhFSklsy8WmyZVcFe9GvTLpCCYzqO2uH1TMH8o+CoM9ssN/H/AEGI6oeJo9Dqf8cvRmhaHMZlXbSRoJh/l+ZiBXbiV/pzD/T/APaDrj4jWg1L/tv0NW0MpMY5fbkfdkq6qA9zxXm9upp9mUgcyT8on2kTWPZeqf8AR91/J2O2/Z8YzDKlsO8T45ZP4gLHgoOD0OkcnsRtk4nC5Fl5slkq3kNQ8ykEHiknWK0zb2InI9pswNEBgEvlcqJcOXDvQVaobi9jMSJO0lINETgUszeIeIU0ssNxEVGV7GWfRzwx6peNGrKWJSfExLAc7nWzUgkKYAAee+8W8ejKu/AkX4ekUUqNQSX1/Qi0JmKHkJSXBGnWEs5aOoseY3Q4WT92/wDFpCmJZJD8z8oQEC5SiXe+8l4UTggUOkKAYRlpIvfi7/KEksQ4AA5nk8EZab6jy6tDShbzZ/heFQAKJ334MKaMdYgWDzrUCjD5WiRYDgqpfoxiIAuRvO6pN6jcKQxAYnaBw2GnzzQpDIB/EaJ9S/SPMtlz15J63Lq8JN8xUibfjmKa899dP9ouNyypUgMMyystrlSAPUq8oyeHLSFlN6nfZUln4DMojjG0FsZSe5osP2MlqPcmasYjIFmgyAWZme9HfpAbV7MYpQUDh12PsHMM3+YGAexKpfANpU9nCdrsIpYxUzMmcZaJSkgP7O4C70rwjQYHtng5lpzX9pKk2DmpDWc9IqxHj52HOHtSZyfzylgeZTFNcprhudI+isNtBCw6VpULuDvDxKooUKsebGCwo+cU8IlAj3zFbDw0weKRJVzlp97fKOf/AMlYJb5sOkflKk/7SILCjxNosbOlFS7sADmPAAqPoCY9Wxn2a4JXsmajksH/AHpMc6b9nZkg9zNzGhHeJY08QDhxVQRpYHfDsDJIxAmKAADyj3g7tGYgJAUQ+pDZXbxFKOY1f2fTgE4uTbLMzhOmUsmhOnhjKHYU7CzEzJoDOM+VRcZqOSP14xofs9Q6sasjxeBNAzVUTTSo9KxMuARqsO+UE0DPf1J0gwDYFxvuT1iNEkiyUggefziRNt9zz1/SMTYEry0t1v8ACu+JdjTCZjEu4SR5n9IhWktUW338uEHsaa83Sgpy+EVHkmXBhdqzFYnaE+YqndqMtxUBKSQ/Gy1HnHZQoEEMyvvJGoUKC7JUQnMf4iKO8ZzYq3TMm6zJjh6u5Uq2oqDzEdPC4WbmAyKJXQOCamx1sWNYjI/ePb7PhH2Ct07b/fIiIqRq8CVGOrN2JiFHMmQtlB2CaDhUU3Nw6wx2Bif9CZ/TGDg/A92GpxtbzXqjkFZ0gTNUNHjrHYmI/wBCb/QflAL2TPH/AEZv/bV8onpfgW80O6a9Ucv9pGtOcSZwRQxZmbNnf6E3/tq+UVpOxphWn91MTUfcUBfWjND6WS8yXevUuq8KATWgobEEsBw9lfGtI5u2UFKE4hHtyloY8qupiahQQOIL747M3ATZhCUy1h/EXSQkBIypq1SwP9VoqpwtCk+JEwKQWbSpvYhucaxtOzy9S8WTG8XUup7pfv0NrPxAnyJU9FlpSriHbfYspukUSDxIs/Exz/s+nleFnYdXtSJhA4JU/wD8s3lFyXmN/Z32rubdGslufNRJk8VWowtvv5QUtfNhZ78ecRqTxdN/7QWUuzX3xJZOqcNPc/rCiIOdPdCgETrSSPac6NAoBLFQPP0574YzTdiCKORTdUaQKV0cb9PM8OFYBjTUkPQa3NfLfFecyfESrSjVI15xMpRLe10FR13Q6pW5mrVVS/N4aEee9uUhR71xVSEy0jSXlWSSDYmYD0EcSSk/s6jxUOTqlGu/2KR3/tCQysOdcqwf5VU98cJR/wAN1b1LtSot1aN48GL5Gw2w8RMlmYiStSLuGqN4S7kcQIbZp8Kg5AfUApcyZ4rqFGw0uTYR6rKw5XiMLNkK/wAMJAcPQrYCgHnwaFtDsXJmqVMlEylrJKmqlRKVpLpJYOFl26XMMRyOzCtqDKqSlC8OUy8onKADZEvlKfGKuKgjhHoklJUkZ0pCtQFFQHJRSH8oys7bStm4aUiZh5swIQlJmS2MtwGcqJdI5gRn8R9qq693hktoVTCfMBPxhDPTF4VJBDMDuJSeik1EFJwyUhhmPEqUo+aiTHjmL+0jHKcJ7qX+VDnzWSPSO72f+0tJITjJZT/7iHI/mRUjo/KFQG/xiwkOVhP5iG+HvjBp+0IgEzZQygOTLNv3ipTFKvyvfW0bTFDDYvDk/u50pncMoAjcRVKh0Ijw/as8GWSLEpAZwwzT1Ma1JBSrr5tIGbnbu15Yk4tZKVibKSiUH+85LgdRFTsWGVjw7OqS384mMa1FfLpGAm4SYlAWqWoINlEFq/ONv2WP+JxI/EJZ6gkknTMxL9YT4GuTZyVZn00vu574GeAltBvB9KWg6PUBiKE2bzhihjQ+l4yNCMzKgJHOvm8LYn+ZMLae57QM1IOZQcEDz/WKacaZS3SkqSUKCjZvCSC5obEQ48ilwcDsSUf4cTSMoIFquJaWqdCVRsuzWNlyZITOmBC3UVZ6Vcmh1EedbPltIljM9VG35U9R4fQxaB3knmXhSydLaPWw9mvPjxy6qVb+r4PW8LteSshKJgUa0S5NOUXkzhx/pPyjzKVj1yld4hScwUsgtvKQacd3Exsth7WxU1s+GZOqySjrlU5PSHHJbow1HZ7xx64vb5tJ39jtGcPoGKP/ABmRnyd9Lz/hzjN5O8dRQiBUsAvR9/6xZ5yrvI5k9tQ0Vpu05aaKmIB3FQHxiyonQedI8622pZxEzvCl88tJypJTl9oAvyHOsTKVHVpNMs8mm6pX9zV4rb+HDjvUHkX90Y6ZiEBCZCKvPM0qNCQpgE0sGjiiXBBwRz1Ec7yto9zH2VjxST6m63o6XY7EiXj8SlRypmyjMcndUdWUY68hLiqSDc63PoIzEyd3ePw66MVd2WsQoZR61jXJURxZw+673NTGvKR4eoh0ZpLz9dyRmNDwY++FqRXpEc9AYM2aJkijG4hGQKcrBx6w8RT6KPiaFABNOTUA2dxdr+v6RIZlCABx+rRGUO3Bmu+/X6rCVKGUhnIrW+/pAIdJdrbtbcYabV6trw5MIZ2ANbMwFOF+cAQ9dWuXtvhoDEfaJfDcpnvGkZ5C/wDCqB0W46ZR09v14RoftDvh+Uz3pjO4dLyJjaEu3EyzUaDwKYjj12jwYvkgk7QmpTlRNWlN2SsgdGNI2/ZbttPAacO9SFAZgwmAMpT0otgngeccvZXZFCxKTNmqROnJzywACAGd1A1PGojnYTBLkz5kiY3eImoSwNSfFLBSpx4SVpPENuihHsuxduyMSCJa0lTeJBooA703+EcrtH2Aw2IdaB3M0/eQPCT/ABS7eTHjD9h8Bhv2eVOEqWJhR4phSMzjwnxGotF/aPazByHCsQgt91Jznc3gcjrCAwmF+y7EEnPPlJD0IClEj8pyt5x2cL9lkkf5k+ao/wAKUpHqFGNPsXtFhsV/kzRm/AaL/pVU8xSOwQSC1Dof01gsDK7P7FYfDkmWueMwIV+9ICgQ1UgAGkOvsphNZIUze0pSrAJFCdwA+jHH7Uz9qSFZhMlnDhyVIQAQGLZkrJIr+EmMb2g7RYohu/WBnmgsSgsCkAEBiANOZg3A1vamWgycaqYQlkITJH4lnhoxIjldlpKu/nFLFsiSCHcBKDRVLaHUMTGMOPmTFIExalAKBY113axuOxqQpWIfRYFD/CA44cNLaQpcFLk11dNQ9NGNA3GGU1SaNu6G/lEC5Y0CibO/CrwQSRQEKJDs3RnMZGoE41B1qx3jdHM2vMySZqqvkU3VJFntV46c1BURmIsaPHG285w81n9hmbQjh8Ya5E+DkbLwqlpkoAJPdBTcPEstwqTHYw+wjOw8ufhwVBYqh6jiCpvKOZgMWqQqQtDOmWlg9CGII4PXq8abs12hky0JlFBlBL5Wqm73uIn3Hd8nsSeqw9EsSbilx3fO6H7PgoxSAt0uV+0lj7KS9esa3F9o8NKHimBR/CjxH0t1aHkzZc5NMsxPRQ6iKmI7N4VX/SCT/ASn0FPSLppe6cUs2HNk6sya7tq/Jxtodu1FxJlBP8S6n+kUHmYzk7a2ImLBM2YV/dylvJKaRsMN2Sw6VEr7xY0SVMOuUAmO7hMLKlUly0o5C/M3MZdE5fEz0FrtFgVYcdvxf/bZmdjz9oqbMgFO+b4C3Sp6pMXsT2fC5hmLWQVFByosCm3iN68Iu7V7QycPRZUTuSk+8+H1jNYjtmqZmEuWEslwVly9dBa2+KuK2bs5orU5pe0xY1FPwVL7/g6aNjyZKVGXLdTM6iT76DpGW2ih8LJmLYTStYsxKAzEjnEe0Nszis/vCACWCbN0Fesc2ZOVMUHL2A/tESmqpHbp9DnjkWXJJPvu23w9vo73IdvD97K3iajRvvmNkB4jqCVNqb15Rjdun94g1pMlmt7g9bxtfvA76a8TrFLg83XqsvkhpdbGxpQtyeC1rpWm59OFYS1VqkA3Pz4n1hnDuDYGn6XMByErvX9PSFEebg/GsKCxBop7QG94KUihNuJa/LdaHWkkV61q25ocrqX4D6paGBEskiobTypeIlqL2KgzV977olJOpAG5qPZ6wzMMxIeo8PwGsFAYf7RZWUyGt+8boU+cZzZicyZw1ykjQ0lzRfX2hTWNN9oKfDJLv4ljzCW/2xltmzgkrexTls49pHwzEcQI3jwYvk2ew+1eFUjCnEuidh0GUFZSQUnU5b6xqtsYrALlhU9cpQIBSpJBWwIV4SnxEOlJa1I8YSkDifrSDWpi+9ouibOnt4yirLh501Uly0tYKUpJJVQOxqfwjrHLEnjBqrE03Dq3EV1p74dIVlZNKglwaGxHLcY1uye3+LkjKVCckW7wORT8QIJ6vGaMihdSRWlfk8IyKe0m7Xb/AHNBQWbLaf2gLxElcpchIzJbMFW4sR8Y5fZzaWHTjJc3EP3aFTVl05nUtKUgED2gCFm1KdOImSpj8GPu98QEEE0ZgaEbuG53hUhmg2l2fQxnSVZwFIWoo9kCYr2UggANYcqx1uwym/aC9TPUw39NBWMbs7akyXLVKCyJUwoK0mxyqCgd9K23mNz2NYSlGjqmzFOb3Iq3L1jOfBceTQqLpcabk1gACHIG561fkIJEyr+EClA/10h0GZUeHjpTnGRqHPQW0NORHP5RUxSApLE+EhrfK0T53Zhx8VRALAb3p+rwxGQnWlszszCnssK+vlBKlqS2YM4cceRFIkwi0Z5XeE92mapKg1kkua9fSNnsLAoXIEuaELSlSmI/MQCGs6WiPZdVnuvtF6aUItXGt/HnuKfZjDBWIFgB3ivCaEPl6WHpGo2htzDSXBWSofdR4j10HUxxto7LwiHK8R3BUC7rSHclVjU1PlSMpj14VDhGMlrbTIv3pSRFVOKpIw6tJqcnXlyNfKvzuab/AJ1GYvJ8OniGbyZvWOlh+1mHUKlSDuUk+9LiPLZm1pTsFP0Le6Lez58uaWE6WjTxqy+T3jJvIuUdWTS9myXuzS+kv5s9K/4imYfCpKhucH0jNdo5UsTP3aAg92c2UAOVHIH8/WJ9ndm5JIKllf5TlHpX1jT/ALLLlhwAKVJu3FRrCgm7tnA8uLT5Lxty+376GEl7FWvvZsx0IS5DpKSq9QDYNHO7llSyKpWxSTqHbdGv21tuQUqQFZyoEeGoHW0ZvGY3vpktkhKZaMiEtRkpLPxJhyUUtuTu02XVZJ9Uk1Gn3bVW3nZxdtq1aoMunEZQ3pG8D3rwr+sYLaIClNRlTEilqrEbozSHAD8eEVH4Th7SVZkv9V+QZQe4B3EVPIRIU0AaoZ3uX08ocMUkVBPH0H1pDS2d/wDdd+UM4BZ+HqPjDxGu9xCgAsy0No7892/6tDCWzMSHI0o8CC4OlfDXhZtYFSy1Xd9avbcWEMkllkkVS3B3+jAhCFVI1D13cYY1oSQOIr03C8RzFpRnU4AFSWcMK66wwMt9ouXu5dahetyMpt5jzjDJVUDRqRf29tI4iZnUSE2Skly3we558IoDEfh8PHXzvHRFUjCTthGQrUZb3ofK5h5q0hh7RHQaXau/UaRXU94EyzuihFlOLOgA9NG05QBmnlrEaUGJ8sMAcxYOYYKME4cQiPd/b65QAITSKUgu/LNQjcWIv6elodKb0iNcoF+kIAFZSKUO7Tpu1jcdgdoJXJMoh1IJA/KpyD0IPpGCUiOz2QxmTEIcsJngVwJsfNvMxElaKi6Z6cVHKGsaUIHRhDpFWylT3drwlfws2/je2ukIKzCxa/h38rCMTYebqCwNvr0iso7yTpdvrWLLh/E5o1ae+3xhpiCQaizPem5oBGImOErvSb0sfrqY50/tAuWppCig2Kkmh6WMSdo8SZZnIrmWoEF9Kkni7xwUIAua7v1isePe2dup1n/mscfN+XBMZhWSpRJVqS5JMOhdDz4QkYkCyUj183f4QScWRT3ADzaOg8siVZx9aw00ODuH19c/OT9tU3tHzaGXijvcUuyuOv6WhAHh8ZMkqCpS1IJNMqm8wKecdeV2unKDTyZgrV2NQRyuxbhHEE8UzJetw4LasHb00ECgJY1PIj4h38omUU+TXFmnil1Re5q8JjEzB4C5uQ1R0jobLSSvwuVAOGD2IenJ4wtUqSQcp0KTR+YtpGl7K9pxL70TH71SMstQ9lya5txZm0vwjllgp2j3cfbDyxcJpdT48G/n4BS0PMkjfNR6F/hG3epBTZmN/R7xkdlys2JkDQKKi/BKviRGylSaUOpenlWFH4Tl7Sd6h/RDiYzAl9OMJaDupvv6wRSLsw5kU5XiJJSCwKtNXF3hnAQqkcPQw8WlK3P5D4woKGMCkgOxI1ffuEV5hp4PFVnHWLS7OQCbgb+PGAmgmjUatWbkPOKJIkrAA1dqRle3W0AEplJpm8SiLlO48z7o1RWynAqE3Nh8i0eU7bx3fTlr0JpyFBFwVsib2KKq1gpRDwEC1Y3Mi0V1FLf2hlPutFcOC94XedYYEtaQSUl/r3RGF8ILPWEAin5RIlHviFUwszQaZhhgGAR9af2hkmCWrRrfXvhszQADM+EQSllC0qFCCCOYLj1ixMUXiKcjdCA9bwGI7xCFgkhaQpjxD/Q4RYmqYuCQLE8fi1IxvYXa4IGHWpsrqR/FqQ+8OT/aNaqaBc+b04tGDVM2TsNd+juaaa9dIgx+NTKQpSmZIJLE1JFn4mjcYdbiz6eLzctGb7bz/wByhCVO6nI/KDvvcHpCirY26RitoY9U6YqYtsx0FgNwG4RAA8KeokjgGgpKY6DASEw+sElNIJKX+mgAiyQlJvExQIcy6nlBQFfPDSzEi5VA0NlaAY8uaR9fOkDlBcilLfKGVAhVYQG07DTjMmOamWg31zFIHxjbpmsHHkPrrwjzDstjO7xUpTDKs92oG3i//WUx6jKOjNXlu0jCcaZv7SU95ciTOdqv0hFINQSK30O/lBgmtKnju3ekRuTRnq+76MQMP+VR4uR6PCgUoLUJ8/nDwARh2egozPBIToWzB/qsMtnB33r9MISspBdIo9dacYYjh9sMT3eFmB2KmSBzNa60ePMiY03bnH55yZYIKZadLZjU+Qb1jMExvBUjGT3GJhPDtCIiyRZoIHfANBJEMAnhCHTeDFIAIzDiY0C8O0IAit6xIogv8orkwhaCwJSqEV9YjzndDCZABLLUUqCkllJIKSDUEWMem7F2icRLTMF/vDcoUPIU13iPLjNqI2HYDFsJyPyKA5uC280ERNbFwe5r5pYM9OWl78YwvbbFPNQingSdLZiC7DU5fWNliJyUpUuYoJSK1Lg/rHme0cR306YsOxNH3WHpEwW45vYppTWJ5bACGHKBv9fVI2MyTvx7oj74vuEF3TQlor9fQhARZy/CJEzT6CCAhEWtYwAB3jRImeKcoYocCIzLFxABPMSD9D5xUWhjFlQY/XDeIYsfKACvLWdKG4O4ixj1/Zk/vJSJls6QTreseQqSQY9I7DTCrDAO+RSgG3HxNyrGWRbGkHuaJ1AsdaBh1tyh5ajXc7M9YZBDkKYDeDD5CEqraorURiakmcj7r+fyhodCy1/NTekKACJZBoHuwO+xtpHKXi2lTZikh0BZAc1y1q0KFD70LuZ5ZPmlSlKUXUokk8SawDQoUdRzjwoUKAAhCQIeFDAJoEikPCgENliKZMcwoUJjBeE8KFCGO8CVQ8KABZo73YnFhEycVFkiUVKo/skQoUJ7jRBtzbCp6quED2U9BU8TeKcoMH+vq0KFFLYlsdCaw0ug4QoUMA9Gr5wC9WhQoAATX64Q+esNCgAkSvcPhDJU+kKFAA6wxGkPNHoP0PyhQoAIyHFrR0th7ZXhScviQSMyNDxB0LQ0KE1Y1sembN2gmfKzyySkv7QZtDbrEmbUDKVX1B0s8KFHK1udC4EpPAQoUKIs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8" name="Picture 6" descr="https://happyholidayhayley.files.wordpress.com/2012/05/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686800"/>
            <a:ext cx="107829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happyholidayhayley.files.wordpress.com/2012/05/3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25959"/>
            <a:ext cx="2664296" cy="17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902897" cy="1244600"/>
          </a:xfrm>
        </p:spPr>
        <p:txBody>
          <a:bodyPr/>
          <a:lstStyle/>
          <a:p>
            <a:r>
              <a:rPr lang="en-GB" sz="2800" dirty="0" smtClean="0">
                <a:solidFill>
                  <a:srgbClr val="0070C0"/>
                </a:solidFill>
              </a:rPr>
              <a:t>Engineering for sustainable development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Learning objectives 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Experience complexity, tensions and dilemmas that come with sustainable practices and required interdisciplinary efforts.</a:t>
            </a:r>
          </a:p>
          <a:p>
            <a:pPr>
              <a:lnSpc>
                <a:spcPct val="150000"/>
              </a:lnSpc>
            </a:pPr>
            <a:r>
              <a:rPr lang="en-US" dirty="0"/>
              <a:t>Consider their role as an engineer with regard to sustainable development and reflect on personal educational objectives, professional values, ethics and beliefs.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Analyse</a:t>
            </a:r>
            <a:r>
              <a:rPr lang="en-US" dirty="0"/>
              <a:t> (</a:t>
            </a:r>
            <a:r>
              <a:rPr lang="en-US" dirty="0" err="1"/>
              <a:t>im</a:t>
            </a:r>
            <a:r>
              <a:rPr lang="en-US" dirty="0"/>
              <a:t>)possibilities and design pathways of transitions to sustainable futures of sociotechnical systems.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5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59625" cy="1244600"/>
          </a:xfrm>
        </p:spPr>
        <p:txBody>
          <a:bodyPr/>
          <a:lstStyle/>
          <a:p>
            <a:r>
              <a:rPr lang="en-GB" dirty="0" smtClean="0">
                <a:solidFill>
                  <a:schemeClr val="bg2"/>
                </a:solidFill>
              </a:rPr>
              <a:t>Thinking of sustainability</a:t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/>
              <a:t>6 meetings, 6 topics</a:t>
            </a: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27687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chemeClr val="bg2"/>
                </a:solidFill>
              </a:rPr>
              <a:t>Texel sustainable island 	</a:t>
            </a:r>
            <a:r>
              <a:rPr lang="en-GB" dirty="0" smtClean="0"/>
              <a:t>Wednesday </a:t>
            </a:r>
            <a:r>
              <a:rPr lang="en-GB" dirty="0"/>
              <a:t>12 November 13:30-17:30 hrs</a:t>
            </a:r>
            <a:endParaRPr lang="nl-NL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chemeClr val="bg2"/>
                </a:solidFill>
              </a:rPr>
              <a:t>From vision to practice 	</a:t>
            </a:r>
            <a:r>
              <a:rPr lang="en-GB" dirty="0" smtClean="0"/>
              <a:t>Monday </a:t>
            </a:r>
            <a:r>
              <a:rPr lang="en-GB" dirty="0"/>
              <a:t>17 November 8:30-12:30 hrs</a:t>
            </a:r>
            <a:endParaRPr lang="nl-NL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chemeClr val="bg2"/>
                </a:solidFill>
              </a:rPr>
              <a:t>Transitions made by people 	</a:t>
            </a:r>
            <a:r>
              <a:rPr lang="en-GB" dirty="0" smtClean="0"/>
              <a:t>Tuesday </a:t>
            </a:r>
            <a:r>
              <a:rPr lang="en-GB" dirty="0"/>
              <a:t>25 November 13:30-17:30 hrs</a:t>
            </a:r>
            <a:endParaRPr lang="nl-NL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chemeClr val="bg2"/>
                </a:solidFill>
              </a:rPr>
              <a:t>SD in Context 		</a:t>
            </a:r>
            <a:r>
              <a:rPr lang="en-GB" dirty="0" smtClean="0"/>
              <a:t>Thursday </a:t>
            </a:r>
            <a:r>
              <a:rPr lang="en-GB" dirty="0"/>
              <a:t>4 December 8:30-12:30 hrs</a:t>
            </a:r>
            <a:endParaRPr lang="nl-NL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chemeClr val="bg2"/>
                </a:solidFill>
              </a:rPr>
              <a:t>Transition</a:t>
            </a:r>
            <a:r>
              <a:rPr lang="en-GB" dirty="0" smtClean="0"/>
              <a:t> 			Monday </a:t>
            </a:r>
            <a:r>
              <a:rPr lang="en-GB" dirty="0"/>
              <a:t>8 December 8:30-12:30 hrs</a:t>
            </a:r>
            <a:endParaRPr lang="nl-NL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chemeClr val="bg2"/>
                </a:solidFill>
              </a:rPr>
              <a:t>Leadership</a:t>
            </a:r>
            <a:r>
              <a:rPr lang="en-GB" dirty="0" smtClean="0">
                <a:solidFill>
                  <a:schemeClr val="bg2"/>
                </a:solidFill>
              </a:rPr>
              <a:t> 			</a:t>
            </a:r>
            <a:r>
              <a:rPr lang="en-GB" dirty="0" smtClean="0"/>
              <a:t>Friday </a:t>
            </a:r>
            <a:r>
              <a:rPr lang="en-GB" dirty="0"/>
              <a:t>19 December 13:30-17:30 hrs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4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research project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</a:t>
            </a:r>
            <a:r>
              <a:rPr lang="en-US" dirty="0"/>
              <a:t>students with a unique opportunity to explore the connection between </a:t>
            </a:r>
            <a:r>
              <a:rPr lang="en-US" dirty="0" smtClean="0"/>
              <a:t>organizations, </a:t>
            </a:r>
            <a:r>
              <a:rPr lang="en-US" dirty="0"/>
              <a:t>the environment, and society. </a:t>
            </a:r>
            <a:endParaRPr lang="en-US" dirty="0" smtClean="0"/>
          </a:p>
          <a:p>
            <a:r>
              <a:rPr lang="en-US" dirty="0" smtClean="0"/>
              <a:t>allows students to apply </a:t>
            </a:r>
            <a:r>
              <a:rPr lang="en-US" dirty="0"/>
              <a:t>knowledge from the classroom to solve real-world problems and see firsthand how </a:t>
            </a:r>
            <a:r>
              <a:rPr lang="en-US" dirty="0" smtClean="0"/>
              <a:t>organizations are </a:t>
            </a:r>
            <a:r>
              <a:rPr lang="en-US" dirty="0"/>
              <a:t>tackling the massive challenges of sustainability.</a:t>
            </a:r>
          </a:p>
          <a:p>
            <a:r>
              <a:rPr lang="en-US" dirty="0" smtClean="0"/>
              <a:t>engages interdisciplinary </a:t>
            </a:r>
            <a:r>
              <a:rPr lang="en-US" dirty="0"/>
              <a:t>teams </a:t>
            </a:r>
            <a:r>
              <a:rPr lang="en-US" dirty="0" smtClean="0"/>
              <a:t>of students in </a:t>
            </a:r>
            <a:r>
              <a:rPr lang="en-US" dirty="0"/>
              <a:t>a </a:t>
            </a:r>
            <a:r>
              <a:rPr lang="en-US" dirty="0" smtClean="0"/>
              <a:t>project with high socio technical complexity and accompanying sustainability challenges.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0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el_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14" y="1428646"/>
            <a:ext cx="5548572" cy="49183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40663" y="2026037"/>
            <a:ext cx="8110851" cy="410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28800" indent="-227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Consists largely of water</a:t>
            </a:r>
          </a:p>
          <a:p>
            <a:pPr lvl="1"/>
            <a:r>
              <a:rPr lang="en-US" dirty="0" smtClean="0"/>
              <a:t>Agricultural land, natural areas</a:t>
            </a:r>
            <a:endParaRPr lang="en-US" dirty="0"/>
          </a:p>
          <a:p>
            <a:pPr lvl="1"/>
            <a:r>
              <a:rPr lang="en-US" dirty="0" smtClean="0"/>
              <a:t>People and sheep</a:t>
            </a:r>
          </a:p>
          <a:p>
            <a:pPr lvl="1"/>
            <a:r>
              <a:rPr lang="en-US" dirty="0" smtClean="0"/>
              <a:t>Great ambitions, many initiatives …</a:t>
            </a:r>
          </a:p>
          <a:p>
            <a:pPr marL="228600" lvl="1" indent="0">
              <a:buNone/>
            </a:pPr>
            <a:r>
              <a:rPr lang="en-US" dirty="0"/>
              <a:t>	</a:t>
            </a:r>
            <a:r>
              <a:rPr lang="en-US" dirty="0" smtClean="0"/>
              <a:t>but transition?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21040" y="6340108"/>
            <a:ext cx="609600" cy="365125"/>
          </a:xfrm>
          <a:prstGeom prst="rect">
            <a:avLst/>
          </a:prstGeom>
        </p:spPr>
        <p:txBody>
          <a:bodyPr/>
          <a:lstStyle/>
          <a:p>
            <a:fld id="{A0F9BA1F-9A2F-8C4F-AECE-0C97043D5536}" type="slidenum">
              <a:rPr lang="en-US" smtClean="0"/>
              <a:t>8</a:t>
            </a:fld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660055" y="184046"/>
            <a:ext cx="8296011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GB" kern="0" dirty="0" smtClean="0">
                <a:solidFill>
                  <a:srgbClr val="0070C0"/>
                </a:solidFill>
              </a:rPr>
              <a:t>Or making it happen!</a:t>
            </a:r>
          </a:p>
          <a:p>
            <a:pPr algn="ctr"/>
            <a:r>
              <a:rPr lang="en-GB" kern="0" dirty="0" smtClean="0"/>
              <a:t>Learning by doing research:</a:t>
            </a:r>
            <a:r>
              <a:rPr lang="en-GB" sz="2800" kern="0" dirty="0" smtClean="0"/>
              <a:t> </a:t>
            </a:r>
          </a:p>
          <a:p>
            <a:pPr algn="ctr"/>
            <a:r>
              <a:rPr lang="en-GB" kern="0" dirty="0" smtClean="0"/>
              <a:t>Texel as a sustainable island</a:t>
            </a:r>
            <a:endParaRPr lang="nl-NL" kern="0" dirty="0"/>
          </a:p>
        </p:txBody>
      </p:sp>
      <p:sp>
        <p:nvSpPr>
          <p:cNvPr id="5" name="Sun 4"/>
          <p:cNvSpPr/>
          <p:nvPr/>
        </p:nvSpPr>
        <p:spPr bwMode="auto">
          <a:xfrm>
            <a:off x="5717188" y="4329100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Sun 10"/>
          <p:cNvSpPr/>
          <p:nvPr/>
        </p:nvSpPr>
        <p:spPr bwMode="auto">
          <a:xfrm>
            <a:off x="3484994" y="3284164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Sun 12"/>
          <p:cNvSpPr/>
          <p:nvPr/>
        </p:nvSpPr>
        <p:spPr bwMode="auto">
          <a:xfrm>
            <a:off x="5293927" y="5146469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Sun 13"/>
          <p:cNvSpPr/>
          <p:nvPr/>
        </p:nvSpPr>
        <p:spPr bwMode="auto">
          <a:xfrm>
            <a:off x="6516216" y="2924944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Sun 14"/>
          <p:cNvSpPr/>
          <p:nvPr/>
        </p:nvSpPr>
        <p:spPr bwMode="auto">
          <a:xfrm>
            <a:off x="5585708" y="2420888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Sun 15"/>
          <p:cNvSpPr/>
          <p:nvPr/>
        </p:nvSpPr>
        <p:spPr bwMode="auto">
          <a:xfrm>
            <a:off x="5167050" y="3969060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Sun 16"/>
          <p:cNvSpPr/>
          <p:nvPr/>
        </p:nvSpPr>
        <p:spPr bwMode="auto">
          <a:xfrm>
            <a:off x="5717188" y="3743865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Sun 17"/>
          <p:cNvSpPr/>
          <p:nvPr/>
        </p:nvSpPr>
        <p:spPr bwMode="auto">
          <a:xfrm>
            <a:off x="6137077" y="3527788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Sun 18"/>
          <p:cNvSpPr/>
          <p:nvPr/>
        </p:nvSpPr>
        <p:spPr bwMode="auto">
          <a:xfrm>
            <a:off x="5945119" y="2362065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Sun 19"/>
          <p:cNvSpPr/>
          <p:nvPr/>
        </p:nvSpPr>
        <p:spPr bwMode="auto">
          <a:xfrm>
            <a:off x="5896757" y="2612599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Sun 20"/>
          <p:cNvSpPr/>
          <p:nvPr/>
        </p:nvSpPr>
        <p:spPr bwMode="auto">
          <a:xfrm>
            <a:off x="5018099" y="2843765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Sun 21"/>
          <p:cNvSpPr/>
          <p:nvPr/>
        </p:nvSpPr>
        <p:spPr bwMode="auto">
          <a:xfrm>
            <a:off x="5100888" y="4669153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Sun 22"/>
          <p:cNvSpPr/>
          <p:nvPr/>
        </p:nvSpPr>
        <p:spPr bwMode="auto">
          <a:xfrm>
            <a:off x="5730385" y="3129978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Sun 23"/>
          <p:cNvSpPr/>
          <p:nvPr/>
        </p:nvSpPr>
        <p:spPr bwMode="auto">
          <a:xfrm>
            <a:off x="4628041" y="3383825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Sun 24"/>
          <p:cNvSpPr/>
          <p:nvPr/>
        </p:nvSpPr>
        <p:spPr bwMode="auto">
          <a:xfrm>
            <a:off x="6090425" y="3996652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Sun 25"/>
          <p:cNvSpPr/>
          <p:nvPr/>
        </p:nvSpPr>
        <p:spPr bwMode="auto">
          <a:xfrm>
            <a:off x="5198119" y="3203805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Sun 26"/>
          <p:cNvSpPr/>
          <p:nvPr/>
        </p:nvSpPr>
        <p:spPr bwMode="auto">
          <a:xfrm>
            <a:off x="4947264" y="3383825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Sun 27"/>
          <p:cNvSpPr/>
          <p:nvPr/>
        </p:nvSpPr>
        <p:spPr bwMode="auto">
          <a:xfrm>
            <a:off x="4507834" y="4438585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Sun 28"/>
          <p:cNvSpPr/>
          <p:nvPr/>
        </p:nvSpPr>
        <p:spPr bwMode="auto">
          <a:xfrm>
            <a:off x="4279974" y="5029193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Sun 29"/>
          <p:cNvSpPr/>
          <p:nvPr/>
        </p:nvSpPr>
        <p:spPr bwMode="auto">
          <a:xfrm>
            <a:off x="4147794" y="5590360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Sun 30"/>
          <p:cNvSpPr/>
          <p:nvPr/>
        </p:nvSpPr>
        <p:spPr bwMode="auto">
          <a:xfrm>
            <a:off x="3419872" y="5220904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Sun 31"/>
          <p:cNvSpPr/>
          <p:nvPr/>
        </p:nvSpPr>
        <p:spPr bwMode="auto">
          <a:xfrm>
            <a:off x="7308304" y="2805276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Sun 32"/>
          <p:cNvSpPr/>
          <p:nvPr/>
        </p:nvSpPr>
        <p:spPr bwMode="auto">
          <a:xfrm>
            <a:off x="4861119" y="3603784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Sun 33"/>
          <p:cNvSpPr/>
          <p:nvPr/>
        </p:nvSpPr>
        <p:spPr bwMode="auto">
          <a:xfrm>
            <a:off x="5585708" y="3621677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5" name="Sun 34"/>
          <p:cNvSpPr/>
          <p:nvPr/>
        </p:nvSpPr>
        <p:spPr bwMode="auto">
          <a:xfrm>
            <a:off x="5473947" y="4256629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6" name="Sun 35"/>
          <p:cNvSpPr/>
          <p:nvPr/>
        </p:nvSpPr>
        <p:spPr bwMode="auto">
          <a:xfrm>
            <a:off x="4937410" y="4860864"/>
            <a:ext cx="360040" cy="36004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8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3" name="Group 2"/>
          <p:cNvGrpSpPr/>
          <p:nvPr/>
        </p:nvGrpSpPr>
        <p:grpSpPr>
          <a:xfrm>
            <a:off x="582332" y="309531"/>
            <a:ext cx="8079755" cy="6164847"/>
            <a:chOff x="0" y="0"/>
            <a:chExt cx="5572760" cy="357187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5572760" cy="3571875"/>
              <a:chOff x="0" y="0"/>
              <a:chExt cx="5572760" cy="35722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5572760" cy="3572200"/>
                <a:chOff x="0" y="0"/>
                <a:chExt cx="5572760" cy="3572200"/>
              </a:xfrm>
            </p:grpSpPr>
            <p:sp>
              <p:nvSpPr>
                <p:cNvPr id="41" name="Oval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572760" cy="58483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800" b="1">
                      <a:effectLst/>
                      <a:latin typeface="Calibri"/>
                      <a:ea typeface="Times New Roman"/>
                      <a:cs typeface="Times New Roman"/>
                    </a:rPr>
                    <a:t>System: Texel</a:t>
                  </a:r>
                  <a:endParaRPr lang="nl-NL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2" name="Oval 41"/>
                <p:cNvSpPr>
                  <a:spLocks noChangeArrowheads="1"/>
                </p:cNvSpPr>
                <p:nvPr/>
              </p:nvSpPr>
              <p:spPr bwMode="auto">
                <a:xfrm>
                  <a:off x="1839432" y="1297172"/>
                  <a:ext cx="1988185" cy="39306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400">
                      <a:effectLst/>
                      <a:latin typeface="Calibri"/>
                      <a:ea typeface="Times New Roman"/>
                      <a:cs typeface="Times New Roman"/>
                    </a:rPr>
                    <a:t>Subsystem Food &amp; more</a:t>
                  </a:r>
                  <a:endParaRPr lang="nl-NL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3" name="Oval 42"/>
                <p:cNvSpPr>
                  <a:spLocks noChangeArrowheads="1"/>
                </p:cNvSpPr>
                <p:nvPr/>
              </p:nvSpPr>
              <p:spPr bwMode="auto">
                <a:xfrm>
                  <a:off x="1637413" y="3179135"/>
                  <a:ext cx="2321397" cy="39306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36000" tIns="36000" rIns="3600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400">
                      <a:effectLst/>
                      <a:latin typeface="Calibri"/>
                      <a:ea typeface="Times New Roman"/>
                      <a:cs typeface="Times New Roman"/>
                    </a:rPr>
                    <a:t>Subsystem  Leisure &amp; Knowledge</a:t>
                  </a:r>
                  <a:endParaRPr lang="nl-NL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4" name="Oval 43"/>
                <p:cNvSpPr>
                  <a:spLocks noChangeArrowheads="1"/>
                </p:cNvSpPr>
                <p:nvPr/>
              </p:nvSpPr>
              <p:spPr bwMode="auto">
                <a:xfrm>
                  <a:off x="1648046" y="2147776"/>
                  <a:ext cx="2310765" cy="39306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400">
                      <a:effectLst/>
                      <a:latin typeface="Calibri"/>
                      <a:ea typeface="Times New Roman"/>
                      <a:cs typeface="Times New Roman"/>
                    </a:rPr>
                    <a:t>Subsystem Health &amp; Happiness</a:t>
                  </a:r>
                  <a:endParaRPr lang="nl-NL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5" name="Oval 44"/>
                <p:cNvSpPr>
                  <a:spLocks noChangeArrowheads="1"/>
                </p:cNvSpPr>
                <p:nvPr/>
              </p:nvSpPr>
              <p:spPr bwMode="auto">
                <a:xfrm>
                  <a:off x="404037" y="829339"/>
                  <a:ext cx="1988185" cy="39306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400">
                      <a:effectLst/>
                      <a:latin typeface="Calibri"/>
                      <a:ea typeface="Times New Roman"/>
                      <a:cs typeface="Times New Roman"/>
                    </a:rPr>
                    <a:t>Subsystem Texel as host</a:t>
                  </a:r>
                  <a:endParaRPr lang="nl-NL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340241" y="2615609"/>
                  <a:ext cx="1988185" cy="39306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400">
                      <a:effectLst/>
                      <a:latin typeface="Calibri"/>
                      <a:ea typeface="Times New Roman"/>
                      <a:cs typeface="Times New Roman"/>
                    </a:rPr>
                    <a:t>Subsystem Public space</a:t>
                  </a:r>
                  <a:endParaRPr lang="nl-NL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7" name="Oval 46"/>
                <p:cNvSpPr>
                  <a:spLocks noChangeArrowheads="1"/>
                </p:cNvSpPr>
                <p:nvPr/>
              </p:nvSpPr>
              <p:spPr bwMode="auto">
                <a:xfrm>
                  <a:off x="340241" y="1679944"/>
                  <a:ext cx="1988185" cy="39306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400">
                      <a:effectLst/>
                      <a:latin typeface="Calibri"/>
                      <a:ea typeface="Times New Roman"/>
                      <a:cs typeface="Times New Roman"/>
                    </a:rPr>
                    <a:t>Subsystem Mobility</a:t>
                  </a:r>
                  <a:endParaRPr lang="nl-NL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8" name="Oval 47"/>
                <p:cNvSpPr>
                  <a:spLocks noChangeArrowheads="1"/>
                </p:cNvSpPr>
                <p:nvPr/>
              </p:nvSpPr>
              <p:spPr bwMode="auto">
                <a:xfrm>
                  <a:off x="2860158" y="2615609"/>
                  <a:ext cx="2381693" cy="39306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400">
                      <a:effectLst/>
                      <a:latin typeface="Calibri"/>
                      <a:ea typeface="Times New Roman"/>
                      <a:cs typeface="Times New Roman"/>
                    </a:rPr>
                    <a:t>Subsystem Materials &amp; waste</a:t>
                  </a:r>
                  <a:endParaRPr lang="nl-NL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9" name="Oval 48"/>
                <p:cNvSpPr>
                  <a:spLocks noChangeArrowheads="1"/>
                </p:cNvSpPr>
                <p:nvPr/>
              </p:nvSpPr>
              <p:spPr bwMode="auto">
                <a:xfrm>
                  <a:off x="3147237" y="1679944"/>
                  <a:ext cx="1988185" cy="39306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400">
                      <a:effectLst/>
                      <a:latin typeface="Calibri"/>
                      <a:ea typeface="Times New Roman"/>
                      <a:cs typeface="Times New Roman"/>
                    </a:rPr>
                    <a:t>Subsystem From the sea</a:t>
                  </a:r>
                  <a:endParaRPr lang="nl-NL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2913320" y="829339"/>
                  <a:ext cx="1988185" cy="39306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400">
                      <a:effectLst/>
                      <a:latin typeface="Calibri"/>
                      <a:ea typeface="Times New Roman"/>
                      <a:cs typeface="Times New Roman"/>
                    </a:rPr>
                    <a:t>Subsystem Water cycle</a:t>
                  </a:r>
                  <a:endParaRPr lang="nl-NL" sz="11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p:grpSp>
          <p:cxnSp>
            <p:nvCxnSpPr>
              <p:cNvPr id="12" name="AutoShape 14"/>
              <p:cNvCxnSpPr>
                <a:cxnSpLocks noChangeShapeType="1"/>
              </p:cNvCxnSpPr>
              <p:nvPr/>
            </p:nvCxnSpPr>
            <p:spPr bwMode="auto">
              <a:xfrm flipV="1">
                <a:off x="1488558" y="595423"/>
                <a:ext cx="1118235" cy="2336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21"/>
              <p:cNvCxnSpPr>
                <a:cxnSpLocks noChangeShapeType="1"/>
              </p:cNvCxnSpPr>
              <p:nvPr/>
            </p:nvCxnSpPr>
            <p:spPr bwMode="auto">
              <a:xfrm flipH="1" flipV="1">
                <a:off x="3296093" y="595423"/>
                <a:ext cx="723265" cy="2336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2753832" y="595423"/>
                <a:ext cx="0" cy="2583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AutoShape 24"/>
              <p:cNvCxnSpPr>
                <a:cxnSpLocks noChangeShapeType="1"/>
              </p:cNvCxnSpPr>
              <p:nvPr/>
            </p:nvCxnSpPr>
            <p:spPr bwMode="auto">
              <a:xfrm flipV="1">
                <a:off x="1329069" y="595423"/>
                <a:ext cx="1427480" cy="10915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1329069" y="595423"/>
                <a:ext cx="871220" cy="20199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27"/>
              <p:cNvCxnSpPr>
                <a:cxnSpLocks noChangeShapeType="1"/>
              </p:cNvCxnSpPr>
              <p:nvPr/>
            </p:nvCxnSpPr>
            <p:spPr bwMode="auto">
              <a:xfrm flipH="1" flipV="1">
                <a:off x="3147237" y="595423"/>
                <a:ext cx="948055" cy="20199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31"/>
              <p:cNvCxnSpPr>
                <a:cxnSpLocks noChangeShapeType="1"/>
              </p:cNvCxnSpPr>
              <p:nvPr/>
            </p:nvCxnSpPr>
            <p:spPr bwMode="auto">
              <a:xfrm>
                <a:off x="2402958" y="1041990"/>
                <a:ext cx="51181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32"/>
              <p:cNvCxnSpPr>
                <a:cxnSpLocks noChangeShapeType="1"/>
              </p:cNvCxnSpPr>
              <p:nvPr/>
            </p:nvCxnSpPr>
            <p:spPr bwMode="auto">
              <a:xfrm>
                <a:off x="2328530" y="1127051"/>
                <a:ext cx="427990" cy="10204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33"/>
              <p:cNvCxnSpPr>
                <a:cxnSpLocks noChangeShapeType="1"/>
              </p:cNvCxnSpPr>
              <p:nvPr/>
            </p:nvCxnSpPr>
            <p:spPr bwMode="auto">
              <a:xfrm>
                <a:off x="2328530" y="1127051"/>
                <a:ext cx="427990" cy="19500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35"/>
              <p:cNvCxnSpPr>
                <a:cxnSpLocks noChangeShapeType="1"/>
              </p:cNvCxnSpPr>
              <p:nvPr/>
            </p:nvCxnSpPr>
            <p:spPr bwMode="auto">
              <a:xfrm>
                <a:off x="1254641" y="1212111"/>
                <a:ext cx="0" cy="13931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36"/>
              <p:cNvCxnSpPr>
                <a:cxnSpLocks noChangeShapeType="1"/>
              </p:cNvCxnSpPr>
              <p:nvPr/>
            </p:nvCxnSpPr>
            <p:spPr bwMode="auto">
              <a:xfrm>
                <a:off x="4327451" y="1190846"/>
                <a:ext cx="635" cy="14503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37"/>
              <p:cNvCxnSpPr>
                <a:cxnSpLocks noChangeShapeType="1"/>
              </p:cNvCxnSpPr>
              <p:nvPr/>
            </p:nvCxnSpPr>
            <p:spPr bwMode="auto">
              <a:xfrm>
                <a:off x="4327451" y="1190846"/>
                <a:ext cx="0" cy="4895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3296093" y="1180214"/>
                <a:ext cx="560705" cy="1073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40"/>
              <p:cNvCxnSpPr>
                <a:cxnSpLocks noChangeShapeType="1"/>
              </p:cNvCxnSpPr>
              <p:nvPr/>
            </p:nvCxnSpPr>
            <p:spPr bwMode="auto">
              <a:xfrm flipH="1">
                <a:off x="3285460" y="1222744"/>
                <a:ext cx="560705" cy="9251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41"/>
              <p:cNvCxnSpPr>
                <a:cxnSpLocks noChangeShapeType="1"/>
              </p:cNvCxnSpPr>
              <p:nvPr/>
            </p:nvCxnSpPr>
            <p:spPr bwMode="auto">
              <a:xfrm flipH="1">
                <a:off x="3444948" y="1297172"/>
                <a:ext cx="379730" cy="18846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42"/>
              <p:cNvCxnSpPr>
                <a:cxnSpLocks noChangeShapeType="1"/>
              </p:cNvCxnSpPr>
              <p:nvPr/>
            </p:nvCxnSpPr>
            <p:spPr bwMode="auto">
              <a:xfrm flipH="1">
                <a:off x="2200939" y="1222744"/>
                <a:ext cx="1626870" cy="5638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43"/>
              <p:cNvCxnSpPr>
                <a:cxnSpLocks noChangeShapeType="1"/>
              </p:cNvCxnSpPr>
              <p:nvPr/>
            </p:nvCxnSpPr>
            <p:spPr bwMode="auto">
              <a:xfrm>
                <a:off x="2275367" y="1127051"/>
                <a:ext cx="1551940" cy="5600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AutoShape 44"/>
              <p:cNvCxnSpPr>
                <a:cxnSpLocks noChangeShapeType="1"/>
              </p:cNvCxnSpPr>
              <p:nvPr/>
            </p:nvCxnSpPr>
            <p:spPr bwMode="auto">
              <a:xfrm>
                <a:off x="2339162" y="1881963"/>
                <a:ext cx="7981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45"/>
              <p:cNvCxnSpPr>
                <a:cxnSpLocks noChangeShapeType="1"/>
              </p:cNvCxnSpPr>
              <p:nvPr/>
            </p:nvCxnSpPr>
            <p:spPr bwMode="auto">
              <a:xfrm>
                <a:off x="2328530" y="1881963"/>
                <a:ext cx="139700" cy="2654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46"/>
              <p:cNvCxnSpPr>
                <a:cxnSpLocks noChangeShapeType="1"/>
              </p:cNvCxnSpPr>
              <p:nvPr/>
            </p:nvCxnSpPr>
            <p:spPr bwMode="auto">
              <a:xfrm>
                <a:off x="2328530" y="1881963"/>
                <a:ext cx="1054100" cy="7550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47"/>
              <p:cNvCxnSpPr>
                <a:cxnSpLocks noChangeShapeType="1"/>
              </p:cNvCxnSpPr>
              <p:nvPr/>
            </p:nvCxnSpPr>
            <p:spPr bwMode="auto">
              <a:xfrm>
                <a:off x="2083981" y="2041451"/>
                <a:ext cx="457200" cy="11442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48"/>
              <p:cNvCxnSpPr>
                <a:cxnSpLocks noChangeShapeType="1"/>
              </p:cNvCxnSpPr>
              <p:nvPr/>
            </p:nvCxnSpPr>
            <p:spPr bwMode="auto">
              <a:xfrm flipH="1">
                <a:off x="3147237" y="2073349"/>
                <a:ext cx="373380" cy="10985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49"/>
              <p:cNvCxnSpPr>
                <a:cxnSpLocks noChangeShapeType="1"/>
              </p:cNvCxnSpPr>
              <p:nvPr/>
            </p:nvCxnSpPr>
            <p:spPr bwMode="auto">
              <a:xfrm flipH="1">
                <a:off x="1754372" y="2477386"/>
                <a:ext cx="85090" cy="1384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50"/>
              <p:cNvCxnSpPr>
                <a:cxnSpLocks noChangeShapeType="1"/>
              </p:cNvCxnSpPr>
              <p:nvPr/>
            </p:nvCxnSpPr>
            <p:spPr bwMode="auto">
              <a:xfrm>
                <a:off x="1924493" y="3009014"/>
                <a:ext cx="276860" cy="170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AutoShape 51"/>
              <p:cNvCxnSpPr>
                <a:cxnSpLocks noChangeShapeType="1"/>
              </p:cNvCxnSpPr>
              <p:nvPr/>
            </p:nvCxnSpPr>
            <p:spPr bwMode="auto">
              <a:xfrm flipH="1">
                <a:off x="3519376" y="3009014"/>
                <a:ext cx="151765" cy="2235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AutoShape 52"/>
              <p:cNvCxnSpPr>
                <a:cxnSpLocks noChangeShapeType="1"/>
              </p:cNvCxnSpPr>
              <p:nvPr/>
            </p:nvCxnSpPr>
            <p:spPr bwMode="auto">
              <a:xfrm>
                <a:off x="2328530" y="2796363"/>
                <a:ext cx="53022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53"/>
              <p:cNvCxnSpPr>
                <a:cxnSpLocks noChangeShapeType="1"/>
              </p:cNvCxnSpPr>
              <p:nvPr/>
            </p:nvCxnSpPr>
            <p:spPr bwMode="auto">
              <a:xfrm flipV="1">
                <a:off x="1988288" y="2030818"/>
                <a:ext cx="1310005" cy="6019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AutoShape 54"/>
              <p:cNvCxnSpPr>
                <a:cxnSpLocks noChangeShapeType="1"/>
              </p:cNvCxnSpPr>
              <p:nvPr/>
            </p:nvCxnSpPr>
            <p:spPr bwMode="auto">
              <a:xfrm>
                <a:off x="1254641" y="2083981"/>
                <a:ext cx="0" cy="5353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55"/>
              <p:cNvCxnSpPr>
                <a:cxnSpLocks noChangeShapeType="1"/>
              </p:cNvCxnSpPr>
              <p:nvPr/>
            </p:nvCxnSpPr>
            <p:spPr bwMode="auto">
              <a:xfrm>
                <a:off x="4327451" y="2083981"/>
                <a:ext cx="0" cy="5353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1254642" y="595423"/>
              <a:ext cx="3016841" cy="1551940"/>
              <a:chOff x="0" y="0"/>
              <a:chExt cx="3016841" cy="1551940"/>
            </a:xfrm>
          </p:grpSpPr>
          <p:cxnSp>
            <p:nvCxnSpPr>
              <p:cNvPr id="6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1499191" y="0"/>
                <a:ext cx="0" cy="6985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" name="Group 6"/>
              <p:cNvGrpSpPr/>
              <p:nvPr/>
            </p:nvGrpSpPr>
            <p:grpSpPr>
              <a:xfrm>
                <a:off x="0" y="0"/>
                <a:ext cx="3016841" cy="1551940"/>
                <a:chOff x="0" y="0"/>
                <a:chExt cx="3016841" cy="1551940"/>
              </a:xfrm>
            </p:grpSpPr>
            <p:cxnSp>
              <p:nvCxnSpPr>
                <p:cNvPr id="8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99191" y="0"/>
                  <a:ext cx="0" cy="15519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" name="AutoShape 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499191" y="0"/>
                  <a:ext cx="1517650" cy="10915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" name="AutoShape 34"/>
                <p:cNvCxnSpPr>
                  <a:cxnSpLocks noChangeShapeType="1"/>
                </p:cNvCxnSpPr>
                <p:nvPr/>
              </p:nvCxnSpPr>
              <p:spPr bwMode="auto">
                <a:xfrm>
                  <a:off x="0" y="616688"/>
                  <a:ext cx="0" cy="4648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42799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TUD</Template>
  <TotalTime>2816</TotalTime>
  <Words>713</Words>
  <Application>Microsoft Office PowerPoint</Application>
  <PresentationFormat>On-screen Show (4:3)</PresentationFormat>
  <Paragraphs>150</Paragraphs>
  <Slides>14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TUD</vt:lpstr>
      <vt:lpstr>KICK OFF - Engineering for sustainable development </vt:lpstr>
      <vt:lpstr>PowerPoint Presentation</vt:lpstr>
      <vt:lpstr>ESD – kick off</vt:lpstr>
      <vt:lpstr>Pair of shoes</vt:lpstr>
      <vt:lpstr>Engineering for sustainable development  Learning objectives </vt:lpstr>
      <vt:lpstr>Thinking of sustainability 6 meetings, 6 topics  </vt:lpstr>
      <vt:lpstr>A research project </vt:lpstr>
      <vt:lpstr>PowerPoint Presentation</vt:lpstr>
      <vt:lpstr>PowerPoint Presentation</vt:lpstr>
      <vt:lpstr>PowerPoint Presentation</vt:lpstr>
      <vt:lpstr>PowerPoint Presentation</vt:lpstr>
      <vt:lpstr>Research activities  (this week 2.1, deadline 17 November)</vt:lpstr>
      <vt:lpstr>Final assessment criteria</vt:lpstr>
      <vt:lpstr>Grading 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for sustainable development  Learning objectives</dc:title>
  <dc:creator>Bertien Broekhans</dc:creator>
  <cp:lastModifiedBy>Bertien Broekhans</cp:lastModifiedBy>
  <cp:revision>90</cp:revision>
  <dcterms:created xsi:type="dcterms:W3CDTF">2014-05-15T15:10:37Z</dcterms:created>
  <dcterms:modified xsi:type="dcterms:W3CDTF">2014-11-24T16:22:28Z</dcterms:modified>
</cp:coreProperties>
</file>