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92" r:id="rId2"/>
    <p:sldId id="294" r:id="rId3"/>
    <p:sldId id="298" r:id="rId4"/>
    <p:sldId id="300" r:id="rId5"/>
    <p:sldId id="299" r:id="rId6"/>
    <p:sldId id="295" r:id="rId7"/>
    <p:sldId id="307" r:id="rId8"/>
    <p:sldId id="308" r:id="rId9"/>
    <p:sldId id="296" r:id="rId10"/>
    <p:sldId id="302" r:id="rId11"/>
    <p:sldId id="311" r:id="rId12"/>
    <p:sldId id="317" r:id="rId13"/>
    <p:sldId id="310" r:id="rId14"/>
    <p:sldId id="309" r:id="rId15"/>
    <p:sldId id="312" r:id="rId16"/>
    <p:sldId id="314" r:id="rId17"/>
    <p:sldId id="315" r:id="rId18"/>
    <p:sldId id="316" r:id="rId19"/>
    <p:sldId id="318" r:id="rId20"/>
    <p:sldId id="297" r:id="rId21"/>
  </p:sldIdLst>
  <p:sldSz cx="9144000" cy="6858000" type="screen4x3"/>
  <p:notesSz cx="6794500" cy="99314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ertien Broekhans" initials="BB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66FF33"/>
    <a:srgbClr val="FF33CC"/>
    <a:srgbClr val="FF505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63" autoAdjust="0"/>
  </p:normalViewPr>
  <p:slideViewPr>
    <p:cSldViewPr>
      <p:cViewPr>
        <p:scale>
          <a:sx n="70" d="100"/>
          <a:sy n="70" d="100"/>
        </p:scale>
        <p:origin x="-2178" y="-9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28B32-6526-4514-82DE-08C0D7FECFC6}" type="datetimeFigureOut">
              <a:rPr lang="nl-NL" smtClean="0"/>
              <a:t>8-12-2014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2F6AAC-C364-4FAA-8CDF-C1A96996D54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0260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</a:pPr>
            <a:r>
              <a:rPr lang="en-GB" dirty="0" smtClean="0"/>
              <a:t>I consider Lucas to have some</a:t>
            </a:r>
            <a:r>
              <a:rPr lang="en-GB" baseline="0" dirty="0" smtClean="0"/>
              <a:t> time left to make the movie and/or the maps (each group add a layer?)</a:t>
            </a:r>
            <a:endParaRPr lang="en-GB" dirty="0" smtClean="0"/>
          </a:p>
          <a:p>
            <a:pPr lvl="1">
              <a:lnSpc>
                <a:spcPct val="150000"/>
              </a:lnSpc>
            </a:pPr>
            <a:r>
              <a:rPr lang="en-GB" dirty="0" smtClean="0"/>
              <a:t>The life of Sophie: Movie about sustainable individual life?</a:t>
            </a:r>
            <a:endParaRPr lang="nl-NL" dirty="0" smtClean="0"/>
          </a:p>
          <a:p>
            <a:pPr lvl="1">
              <a:lnSpc>
                <a:spcPct val="150000"/>
              </a:lnSpc>
            </a:pPr>
            <a:r>
              <a:rPr lang="en-GB" dirty="0" smtClean="0"/>
              <a:t>Sophie’s world: Mapping the system? Imaginary sustainability map of the island</a:t>
            </a:r>
          </a:p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F6AAC-C364-4FAA-8CDF-C1A96996D54D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5549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471488" y="2055813"/>
            <a:ext cx="7307262" cy="189706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l" eaLnBrk="0" hangingPunct="0"/>
            <a:endParaRPr lang="nl-NL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799" y="2155827"/>
            <a:ext cx="6798733" cy="646642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94265" y="2861729"/>
            <a:ext cx="6781801" cy="1016004"/>
          </a:xfrm>
        </p:spPr>
        <p:txBody>
          <a:bodyPr/>
          <a:lstStyle>
            <a:lvl1pPr marL="0" indent="0" algn="l">
              <a:buNone/>
              <a:defRPr>
                <a:solidFill>
                  <a:srgbClr val="00A6D6"/>
                </a:solidFill>
                <a:latin typeface="Bookman Old Style"/>
                <a:cs typeface="Bookman Old Style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85167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2738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6883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288088" y="457200"/>
            <a:ext cx="1789112" cy="48783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17575" y="457200"/>
            <a:ext cx="5218113" cy="48783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2288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575" y="457200"/>
            <a:ext cx="7159625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5513" y="1828800"/>
            <a:ext cx="3492500" cy="3506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0413" y="1828800"/>
            <a:ext cx="3494087" cy="167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0413" y="3657600"/>
            <a:ext cx="3494087" cy="1677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959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575" y="457200"/>
            <a:ext cx="7159625" cy="1244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25513" y="1828800"/>
            <a:ext cx="7138987" cy="3506788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7010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870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47927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866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925513" y="1828800"/>
            <a:ext cx="3492500" cy="3506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0413" y="1828800"/>
            <a:ext cx="3494087" cy="3506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804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597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448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4827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0422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917575" y="457200"/>
            <a:ext cx="71596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nl-NL" smtClean="0"/>
          </a:p>
        </p:txBody>
      </p:sp>
      <p:sp>
        <p:nvSpPr>
          <p:cNvPr id="102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925513" y="1828800"/>
            <a:ext cx="7138987" cy="350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</p:txBody>
      </p:sp>
      <p:sp>
        <p:nvSpPr>
          <p:cNvPr id="1028" name="Rectangle 13"/>
          <p:cNvSpPr>
            <a:spLocks noChangeArrowheads="1"/>
          </p:cNvSpPr>
          <p:nvPr/>
        </p:nvSpPr>
        <p:spPr bwMode="auto">
          <a:xfrm>
            <a:off x="0" y="6132513"/>
            <a:ext cx="9144000" cy="7254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/>
            <a:endParaRPr lang="nl-NL" sz="2200"/>
          </a:p>
        </p:txBody>
      </p:sp>
      <p:sp>
        <p:nvSpPr>
          <p:cNvPr id="1029" name="Rectangle 19"/>
          <p:cNvSpPr>
            <a:spLocks noChangeArrowheads="1"/>
          </p:cNvSpPr>
          <p:nvPr/>
        </p:nvSpPr>
        <p:spPr bwMode="auto">
          <a:xfrm>
            <a:off x="0" y="6584950"/>
            <a:ext cx="9144000" cy="273050"/>
          </a:xfrm>
          <a:prstGeom prst="rect">
            <a:avLst/>
          </a:prstGeom>
          <a:solidFill>
            <a:srgbClr val="00A6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/>
            <a:endParaRPr lang="nl-NL" sz="2200"/>
          </a:p>
        </p:txBody>
      </p:sp>
      <p:sp>
        <p:nvSpPr>
          <p:cNvPr id="1030" name="Line 20"/>
          <p:cNvSpPr>
            <a:spLocks noChangeShapeType="1"/>
          </p:cNvSpPr>
          <p:nvPr/>
        </p:nvSpPr>
        <p:spPr bwMode="auto">
          <a:xfrm>
            <a:off x="0" y="6781800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Line 22"/>
          <p:cNvSpPr>
            <a:spLocks noChangeShapeType="1"/>
          </p:cNvSpPr>
          <p:nvPr/>
        </p:nvSpPr>
        <p:spPr bwMode="auto">
          <a:xfrm>
            <a:off x="0" y="6134100"/>
            <a:ext cx="914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Text Box 23"/>
          <p:cNvSpPr txBox="1">
            <a:spLocks noChangeArrowheads="1"/>
          </p:cNvSpPr>
          <p:nvPr/>
        </p:nvSpPr>
        <p:spPr bwMode="auto">
          <a:xfrm>
            <a:off x="3124200" y="6248400"/>
            <a:ext cx="4419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endParaRPr lang="nl-NL" sz="1400" smtClean="0">
              <a:solidFill>
                <a:schemeClr val="bg2"/>
              </a:solidFill>
              <a:ea typeface="ＭＳ Ｐゴシック" charset="-128"/>
            </a:endParaRPr>
          </a:p>
        </p:txBody>
      </p:sp>
      <p:sp>
        <p:nvSpPr>
          <p:cNvPr id="1033" name="Rectangle 20"/>
          <p:cNvSpPr>
            <a:spLocks noChangeArrowheads="1"/>
          </p:cNvSpPr>
          <p:nvPr/>
        </p:nvSpPr>
        <p:spPr bwMode="auto">
          <a:xfrm>
            <a:off x="0" y="0"/>
            <a:ext cx="469900" cy="2057400"/>
          </a:xfrm>
          <a:prstGeom prst="rect">
            <a:avLst/>
          </a:prstGeom>
          <a:solidFill>
            <a:srgbClr val="00A6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/>
            <a:endParaRPr lang="nl-NL" sz="2200"/>
          </a:p>
        </p:txBody>
      </p:sp>
      <p:pic>
        <p:nvPicPr>
          <p:cNvPr id="1034" name="Picture 10" descr="logo_rgb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6181725"/>
            <a:ext cx="881063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Rectangle 17"/>
          <p:cNvSpPr>
            <a:spLocks noChangeArrowheads="1"/>
          </p:cNvSpPr>
          <p:nvPr/>
        </p:nvSpPr>
        <p:spPr bwMode="auto">
          <a:xfrm>
            <a:off x="7735888" y="6362700"/>
            <a:ext cx="452437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r"/>
            <a:fld id="{FD02DE44-A23D-4884-A637-E58EE7CC3F6B}" type="slidenum">
              <a:rPr lang="nl-NL" sz="1100">
                <a:ea typeface="ＭＳ Ｐゴシック" pitchFamily="34" charset="-128"/>
              </a:rPr>
              <a:pPr algn="r"/>
              <a:t>‹#›</a:t>
            </a:fld>
            <a:endParaRPr lang="nl-NL" sz="1100">
              <a:ea typeface="ＭＳ Ｐゴシック" pitchFamily="34" charset="-128"/>
            </a:endParaRPr>
          </a:p>
        </p:txBody>
      </p:sp>
      <p:sp>
        <p:nvSpPr>
          <p:cNvPr id="1036" name="TextBox 19"/>
          <p:cNvSpPr txBox="1">
            <a:spLocks noChangeArrowheads="1"/>
          </p:cNvSpPr>
          <p:nvPr/>
        </p:nvSpPr>
        <p:spPr bwMode="auto">
          <a:xfrm>
            <a:off x="6656388" y="6324600"/>
            <a:ext cx="14636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algn="l" eaLnBrk="1" hangingPunct="1">
              <a:defRPr/>
            </a:pPr>
            <a:r>
              <a:rPr lang="en-US" sz="1000" smtClean="0">
                <a:solidFill>
                  <a:srgbClr val="00A6D6"/>
                </a:solidFill>
              </a:rPr>
              <a:t>Challenge the future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iming>
    <p:tnLst>
      <p:par>
        <p:cTn id="1" dur="indefinite" restart="never" nodeType="tmRoot"/>
      </p:par>
    </p:tnLst>
  </p:timing>
  <p:txStyles>
    <p:titleStyle>
      <a:lvl1pPr marL="8572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marL="8572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Bookman Old Style" pitchFamily="18" charset="0"/>
          <a:ea typeface="ＭＳ Ｐゴシック" charset="-128"/>
          <a:cs typeface="ＭＳ Ｐゴシック" charset="-128"/>
        </a:defRPr>
      </a:lvl2pPr>
      <a:lvl3pPr marL="8572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Bookman Old Style" pitchFamily="18" charset="0"/>
          <a:ea typeface="ＭＳ Ｐゴシック" charset="-128"/>
          <a:cs typeface="ＭＳ Ｐゴシック" charset="-128"/>
        </a:defRPr>
      </a:lvl3pPr>
      <a:lvl4pPr marL="8572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Bookman Old Style" pitchFamily="18" charset="0"/>
          <a:ea typeface="ＭＳ Ｐゴシック" charset="-128"/>
          <a:cs typeface="ＭＳ Ｐゴシック" charset="-128"/>
        </a:defRPr>
      </a:lvl4pPr>
      <a:lvl5pPr marL="8572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Bookman Old Style" pitchFamily="18" charset="0"/>
          <a:ea typeface="ＭＳ Ｐゴシック" charset="-128"/>
          <a:cs typeface="ＭＳ Ｐゴシック" charset="-128"/>
        </a:defRPr>
      </a:lvl5pPr>
      <a:lvl6pPr marL="13144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Bookman Old Style" pitchFamily="18" charset="0"/>
        </a:defRPr>
      </a:lvl6pPr>
      <a:lvl7pPr marL="17716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Bookman Old Style" pitchFamily="18" charset="0"/>
        </a:defRPr>
      </a:lvl7pPr>
      <a:lvl8pPr marL="22288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Bookman Old Style" pitchFamily="18" charset="0"/>
        </a:defRPr>
      </a:lvl8pPr>
      <a:lvl9pPr marL="2686050" indent="-85725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Bookman Old Style" pitchFamily="18" charset="0"/>
        </a:defRPr>
      </a:lvl9pPr>
    </p:titleStyle>
    <p:bodyStyle>
      <a:lvl1pPr marL="195263" indent="-195263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rgbClr val="00A6D6"/>
        </a:buClr>
        <a:buChar char="•"/>
        <a:defRPr sz="20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576263" indent="-1905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rgbClr val="00A6D6"/>
        </a:buClr>
        <a:buFont typeface="Times"/>
        <a:buChar char="•"/>
        <a:defRPr>
          <a:solidFill>
            <a:schemeClr val="tx1"/>
          </a:solidFill>
          <a:latin typeface="+mn-lt"/>
          <a:ea typeface="ＭＳ Ｐゴシック" charset="-128"/>
        </a:defRPr>
      </a:lvl2pPr>
      <a:lvl3pPr marL="957263" indent="-1905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rgbClr val="00A6D6"/>
        </a:buClr>
        <a:buFont typeface="Times"/>
        <a:buChar char="•"/>
        <a:defRPr sz="1600">
          <a:solidFill>
            <a:schemeClr val="tx1"/>
          </a:solidFill>
          <a:latin typeface="+mn-lt"/>
          <a:ea typeface="ＭＳ Ｐゴシック" charset="-128"/>
        </a:defRPr>
      </a:lvl3pPr>
      <a:lvl4pPr marL="1338263" indent="-1905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chemeClr val="bg2"/>
        </a:buClr>
        <a:buFont typeface="Times"/>
        <a:buChar char="•"/>
        <a:defRPr sz="1400">
          <a:solidFill>
            <a:schemeClr val="tx1"/>
          </a:solidFill>
          <a:latin typeface="+mn-lt"/>
          <a:ea typeface="ＭＳ Ｐゴシック" charset="-128"/>
        </a:defRPr>
      </a:lvl4pPr>
      <a:lvl5pPr marL="1719263" indent="-1905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chemeClr val="bg2"/>
        </a:buClr>
        <a:buFont typeface="Times"/>
        <a:buChar char="•"/>
        <a:defRPr sz="1200">
          <a:solidFill>
            <a:schemeClr val="tx1"/>
          </a:solidFill>
          <a:latin typeface="+mn-lt"/>
          <a:ea typeface="ＭＳ Ｐゴシック" charset="-128"/>
        </a:defRPr>
      </a:lvl5pPr>
      <a:lvl6pPr marL="2176463" indent="-1905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chemeClr val="bg2"/>
        </a:buClr>
        <a:buFont typeface="Times" pitchFamily="18" charset="0"/>
        <a:buChar char="•"/>
        <a:defRPr sz="1200">
          <a:solidFill>
            <a:schemeClr val="tx1"/>
          </a:solidFill>
          <a:latin typeface="+mn-lt"/>
        </a:defRPr>
      </a:lvl6pPr>
      <a:lvl7pPr marL="2633663" indent="-1905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chemeClr val="bg2"/>
        </a:buClr>
        <a:buFont typeface="Times" pitchFamily="18" charset="0"/>
        <a:buChar char="•"/>
        <a:defRPr sz="1200">
          <a:solidFill>
            <a:schemeClr val="tx1"/>
          </a:solidFill>
          <a:latin typeface="+mn-lt"/>
        </a:defRPr>
      </a:lvl7pPr>
      <a:lvl8pPr marL="3090863" indent="-1905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chemeClr val="bg2"/>
        </a:buClr>
        <a:buFont typeface="Times" pitchFamily="18" charset="0"/>
        <a:buChar char="•"/>
        <a:defRPr sz="1200">
          <a:solidFill>
            <a:schemeClr val="tx1"/>
          </a:solidFill>
          <a:latin typeface="+mn-lt"/>
        </a:defRPr>
      </a:lvl8pPr>
      <a:lvl9pPr marL="3548063" indent="-190500" algn="l" rtl="0" eaLnBrk="1" fontAlgn="base" hangingPunct="1">
        <a:lnSpc>
          <a:spcPts val="2500"/>
        </a:lnSpc>
        <a:spcBef>
          <a:spcPct val="0"/>
        </a:spcBef>
        <a:spcAft>
          <a:spcPct val="0"/>
        </a:spcAft>
        <a:buClr>
          <a:schemeClr val="bg2"/>
        </a:buClr>
        <a:buFont typeface="Times" pitchFamily="18" charset="0"/>
        <a:buChar char="•"/>
        <a:defRPr sz="12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youtu.be/dE53uHE5Rmw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phWsnhZ4A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36"/>
          <a:stretch/>
        </p:blipFill>
        <p:spPr bwMode="auto">
          <a:xfrm>
            <a:off x="4067944" y="44624"/>
            <a:ext cx="503381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2313" y="44624"/>
            <a:ext cx="449775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Monday 17 November 2014</a:t>
            </a:r>
          </a:p>
          <a:p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8:45-10:30</a:t>
            </a:r>
          </a:p>
          <a:p>
            <a:pPr>
              <a:lnSpc>
                <a:spcPct val="150000"/>
              </a:lnSpc>
            </a:pPr>
            <a:r>
              <a:rPr lang="en-GB" dirty="0" err="1" smtClean="0"/>
              <a:t>Exceptionals</a:t>
            </a:r>
            <a:r>
              <a:rPr lang="en-GB" dirty="0" smtClean="0"/>
              <a:t> - Aki, </a:t>
            </a:r>
            <a:r>
              <a:rPr lang="en-GB" dirty="0" err="1" smtClean="0"/>
              <a:t>Merel</a:t>
            </a:r>
            <a:r>
              <a:rPr lang="en-GB" dirty="0" smtClean="0"/>
              <a:t> and Chantal -  about integrated solutions for sustainability islands</a:t>
            </a:r>
          </a:p>
          <a:p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10:35-11:25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 smtClean="0"/>
              <a:t>Presence as value for design by Caroline Nevejan</a:t>
            </a:r>
          </a:p>
          <a:p>
            <a:endParaRPr lang="en-GB" dirty="0"/>
          </a:p>
          <a:p>
            <a:pPr>
              <a:lnSpc>
                <a:spcPct val="150000"/>
              </a:lnSpc>
            </a:pPr>
            <a:r>
              <a:rPr lang="en-GB" dirty="0" smtClean="0"/>
              <a:t>11:30-12:30</a:t>
            </a:r>
          </a:p>
          <a:p>
            <a:pPr>
              <a:lnSpc>
                <a:spcPct val="150000"/>
              </a:lnSpc>
            </a:pPr>
            <a:r>
              <a:rPr lang="nl-NL" dirty="0" err="1"/>
              <a:t>Sustainable</a:t>
            </a:r>
            <a:r>
              <a:rPr lang="nl-NL" dirty="0"/>
              <a:t> </a:t>
            </a:r>
            <a:r>
              <a:rPr lang="nl-NL" dirty="0" err="1"/>
              <a:t>transitions</a:t>
            </a:r>
            <a:r>
              <a:rPr lang="nl-NL" dirty="0"/>
              <a:t> &amp; waste </a:t>
            </a:r>
            <a:r>
              <a:rPr lang="nl-NL" dirty="0" smtClean="0"/>
              <a:t>management </a:t>
            </a:r>
            <a:r>
              <a:rPr lang="nl-NL" dirty="0" err="1" smtClean="0"/>
              <a:t>by</a:t>
            </a:r>
            <a:r>
              <a:rPr lang="nl-NL" dirty="0" smtClean="0"/>
              <a:t> Roel van Raak</a:t>
            </a:r>
            <a:endParaRPr lang="nl-NL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298377" y="5769545"/>
            <a:ext cx="6657999" cy="755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2pPr>
            <a:lvl3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3pPr>
            <a:lvl4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4pPr>
            <a:lvl5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5pPr>
            <a:lvl6pPr marL="13144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6pPr>
            <a:lvl7pPr marL="17716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7pPr>
            <a:lvl8pPr marL="22288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8pPr>
            <a:lvl9pPr marL="26860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ctr"/>
            <a:r>
              <a:rPr lang="en-GB" sz="2400" b="1" kern="0" dirty="0" smtClean="0"/>
              <a:t>Meeting 2 – From vision to practice</a:t>
            </a:r>
          </a:p>
          <a:p>
            <a:pPr algn="ctr">
              <a:lnSpc>
                <a:spcPct val="150000"/>
              </a:lnSpc>
            </a:pPr>
            <a:r>
              <a:rPr lang="en-GB" sz="1600" b="1" kern="0" dirty="0" smtClean="0"/>
              <a:t>Engineering for sustainable development WM0939TU </a:t>
            </a:r>
            <a:endParaRPr lang="nl-NL" sz="1600" b="1" kern="0" dirty="0"/>
          </a:p>
        </p:txBody>
      </p:sp>
    </p:spTree>
    <p:extLst>
      <p:ext uri="{BB962C8B-B14F-4D97-AF65-F5344CB8AC3E}">
        <p14:creationId xmlns:p14="http://schemas.microsoft.com/office/powerpoint/2010/main" val="2029295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Mid term review</a:t>
            </a:r>
            <a:endParaRPr lang="nl-NL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25513" y="1828800"/>
            <a:ext cx="7966967" cy="3506788"/>
          </a:xfrm>
        </p:spPr>
        <p:txBody>
          <a:bodyPr/>
          <a:lstStyle/>
          <a:p>
            <a:r>
              <a:rPr lang="en-GB" dirty="0" smtClean="0"/>
              <a:t>State of the art:</a:t>
            </a:r>
          </a:p>
          <a:p>
            <a:pPr lvl="1"/>
            <a:r>
              <a:rPr lang="en-GB" dirty="0" smtClean="0"/>
              <a:t>Sustainability ambition for the sub system</a:t>
            </a:r>
          </a:p>
          <a:p>
            <a:pPr lvl="1"/>
            <a:r>
              <a:rPr lang="en-GB" dirty="0"/>
              <a:t>How will the future system look like?</a:t>
            </a:r>
          </a:p>
          <a:p>
            <a:pPr lvl="1"/>
            <a:r>
              <a:rPr lang="en-GB" dirty="0" smtClean="0"/>
              <a:t>How will future life look like from a individual perspective?</a:t>
            </a:r>
          </a:p>
          <a:p>
            <a:r>
              <a:rPr lang="en-GB" dirty="0" smtClean="0"/>
              <a:t>YUTPA revisited:</a:t>
            </a:r>
          </a:p>
          <a:p>
            <a:pPr lvl="1"/>
            <a:r>
              <a:rPr lang="en-GB" dirty="0"/>
              <a:t>Designing for presence: 1</a:t>
            </a:r>
            <a:r>
              <a:rPr lang="en-GB" baseline="30000" dirty="0"/>
              <a:t>st</a:t>
            </a:r>
            <a:r>
              <a:rPr lang="en-GB" dirty="0"/>
              <a:t> YUTPA </a:t>
            </a:r>
            <a:r>
              <a:rPr lang="en-GB" dirty="0" smtClean="0"/>
              <a:t>future system needs </a:t>
            </a:r>
            <a:r>
              <a:rPr lang="en-GB" dirty="0"/>
              <a:t>improvement?</a:t>
            </a:r>
          </a:p>
          <a:p>
            <a:pPr lvl="1"/>
            <a:r>
              <a:rPr lang="en-GB" dirty="0" smtClean="0"/>
              <a:t>For analysis: discuss and draw YUTPA for current sub-system</a:t>
            </a:r>
          </a:p>
          <a:p>
            <a:pPr lvl="1"/>
            <a:r>
              <a:rPr lang="en-GB" dirty="0" smtClean="0"/>
              <a:t>Comparison: what need to change </a:t>
            </a:r>
            <a:r>
              <a:rPr lang="en-GB" dirty="0" smtClean="0">
                <a:sym typeface="Wingdings" panose="05000000000000000000" pitchFamily="2" charset="2"/>
              </a:rPr>
              <a:t> presentation</a:t>
            </a:r>
          </a:p>
          <a:p>
            <a:r>
              <a:rPr lang="en-GB" dirty="0" smtClean="0"/>
              <a:t>Transition needs changes</a:t>
            </a:r>
          </a:p>
          <a:p>
            <a:pPr lvl="1"/>
            <a:r>
              <a:rPr lang="en-GB" dirty="0" smtClean="0"/>
              <a:t>Changing needs and ‘presence’ </a:t>
            </a:r>
          </a:p>
          <a:p>
            <a:pPr lvl="1"/>
            <a:r>
              <a:rPr lang="en-GB" dirty="0" smtClean="0"/>
              <a:t>Bridging differences </a:t>
            </a:r>
          </a:p>
          <a:p>
            <a:pPr lvl="1"/>
            <a:endParaRPr lang="en-GB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8873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TX sustainability ambition: pitch 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513" y="1628800"/>
            <a:ext cx="8218487" cy="350678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GB" i="1" dirty="0" smtClean="0">
                <a:solidFill>
                  <a:srgbClr val="00B050"/>
                </a:solidFill>
              </a:rPr>
              <a:t>(Asap) Self sufficient with green energy (direct energy demand)</a:t>
            </a:r>
            <a:r>
              <a:rPr lang="en-GB" dirty="0" smtClean="0">
                <a:solidFill>
                  <a:srgbClr val="00B050"/>
                </a:solidFill>
              </a:rPr>
              <a:t>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/>
              <a:t>Food &amp; more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/>
              <a:t>Health &amp; Happiness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/>
              <a:t>Leisure &amp; knowledge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/>
              <a:t>Materials &amp; waste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/>
              <a:t>Public space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/>
              <a:t>Mobility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/>
              <a:t>Host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/>
              <a:t>Water 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  <a:p>
            <a:pPr marL="457200" indent="-457200">
              <a:buFont typeface="+mj-lt"/>
              <a:buAutoNum type="arabicPeriod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946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575" y="457200"/>
            <a:ext cx="7974905" cy="1244600"/>
          </a:xfrm>
        </p:spPr>
        <p:txBody>
          <a:bodyPr/>
          <a:lstStyle/>
          <a:p>
            <a:r>
              <a:rPr lang="en-GB" dirty="0" smtClean="0"/>
              <a:t>The sustainable sub-system: poster 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513" y="1828800"/>
            <a:ext cx="7966967" cy="35067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Which technologies will be prevailing?</a:t>
            </a:r>
          </a:p>
          <a:p>
            <a:pPr>
              <a:lnSpc>
                <a:spcPct val="150000"/>
              </a:lnSpc>
            </a:pPr>
            <a:r>
              <a:rPr lang="en-US" dirty="0"/>
              <a:t>Who are actors, their contribution to the </a:t>
            </a:r>
            <a:r>
              <a:rPr lang="en-US" dirty="0" smtClean="0"/>
              <a:t>future sub-system?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How will the technologies be embedded in culture and </a:t>
            </a:r>
            <a:r>
              <a:rPr lang="en-US" dirty="0" err="1"/>
              <a:t>behaviour</a:t>
            </a:r>
            <a:r>
              <a:rPr lang="en-US" dirty="0"/>
              <a:t>? 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How </a:t>
            </a:r>
            <a:r>
              <a:rPr lang="en-US" dirty="0"/>
              <a:t>will </a:t>
            </a:r>
            <a:r>
              <a:rPr lang="en-US" dirty="0" smtClean="0"/>
              <a:t>technologies</a:t>
            </a:r>
            <a:r>
              <a:rPr lang="en-US" dirty="0"/>
              <a:t>, industries, organizations, people </a:t>
            </a:r>
            <a:r>
              <a:rPr lang="en-US" dirty="0" err="1" smtClean="0"/>
              <a:t>etc</a:t>
            </a:r>
            <a:r>
              <a:rPr lang="en-US" dirty="0" smtClean="0"/>
              <a:t> be </a:t>
            </a:r>
            <a:r>
              <a:rPr lang="en-US" dirty="0"/>
              <a:t>interrelated?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Which </a:t>
            </a:r>
            <a:r>
              <a:rPr lang="en-US" dirty="0"/>
              <a:t>rules and regulations will </a:t>
            </a:r>
            <a:r>
              <a:rPr lang="en-US" dirty="0" smtClean="0"/>
              <a:t>organize the </a:t>
            </a:r>
            <a:r>
              <a:rPr lang="en-US" dirty="0"/>
              <a:t>future </a:t>
            </a:r>
            <a:r>
              <a:rPr lang="en-US" dirty="0" smtClean="0"/>
              <a:t>sub-system?</a:t>
            </a:r>
            <a:endParaRPr lang="en-US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7676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3" t="4274" r="53807" b="10438"/>
          <a:stretch/>
        </p:blipFill>
        <p:spPr bwMode="auto">
          <a:xfrm>
            <a:off x="899592" y="188640"/>
            <a:ext cx="7574362" cy="5820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237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`</a:t>
            </a:r>
            <a:endParaRPr lang="nl-NL" dirty="0"/>
          </a:p>
        </p:txBody>
      </p:sp>
      <p:sp>
        <p:nvSpPr>
          <p:cNvPr id="5" name="Rectangle 4"/>
          <p:cNvSpPr/>
          <p:nvPr/>
        </p:nvSpPr>
        <p:spPr>
          <a:xfrm>
            <a:off x="2876632" y="3244334"/>
            <a:ext cx="3390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u="sng" dirty="0">
                <a:hlinkClick r:id="rId2"/>
              </a:rPr>
              <a:t>http://youtu.be/dE53uHE5Rmw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885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900" y="147329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diagram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4"/>
          <a:stretch/>
        </p:blipFill>
        <p:spPr bwMode="auto">
          <a:xfrm>
            <a:off x="6350789" y="260648"/>
            <a:ext cx="2087211" cy="193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4" t="6191" r="8578"/>
          <a:stretch/>
        </p:blipFill>
        <p:spPr bwMode="auto">
          <a:xfrm>
            <a:off x="3771951" y="2052329"/>
            <a:ext cx="2579356" cy="2080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http://www.being-here.net/image/2014/12/4/texelaar.png%28mediaclass-default.07117f2c4ec710ad23c7a77d873eedba1343e2d7%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336" y="4224971"/>
            <a:ext cx="2676792" cy="178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4" y="4221088"/>
            <a:ext cx="2808314" cy="1872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354" y="4149368"/>
            <a:ext cx="2774082" cy="18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900" y="2199991"/>
            <a:ext cx="2048954" cy="136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4" t="3373" r="7810"/>
          <a:stretch/>
        </p:blipFill>
        <p:spPr bwMode="auto">
          <a:xfrm>
            <a:off x="1556521" y="2199991"/>
            <a:ext cx="2000212" cy="163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38" y="147329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864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575" y="457200"/>
            <a:ext cx="7830889" cy="1244600"/>
          </a:xfrm>
        </p:spPr>
        <p:txBody>
          <a:bodyPr/>
          <a:lstStyle/>
          <a:p>
            <a:r>
              <a:rPr lang="en-GB" dirty="0" smtClean="0"/>
              <a:t>How will the future system look like?</a:t>
            </a:r>
            <a:br>
              <a:rPr lang="en-GB" dirty="0" smtClean="0"/>
            </a:br>
            <a:r>
              <a:rPr lang="en-GB" dirty="0" smtClean="0"/>
              <a:t>YUTPA for design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866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Current situation? </a:t>
            </a:r>
            <a:br>
              <a:rPr lang="en-GB" dirty="0" smtClean="0"/>
            </a:br>
            <a:r>
              <a:rPr lang="en-GB" dirty="0" smtClean="0"/>
              <a:t>YUTPA for analysis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100" name="Picture 4" descr="http://www.being-here.net/image/2014/11/4/yutpa_chart_printerdefinite.jpg%28mediaclass-default.07117f2c4ec710ad23c7a77d873eedba1343e2d7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5693904" cy="379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72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575" y="457200"/>
            <a:ext cx="7902897" cy="1244600"/>
          </a:xfrm>
        </p:spPr>
        <p:txBody>
          <a:bodyPr/>
          <a:lstStyle/>
          <a:p>
            <a:r>
              <a:rPr lang="en-GB" dirty="0" smtClean="0"/>
              <a:t>Comparison Current - sustainability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 smtClean="0"/>
              <a:t>Energy?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/>
              <a:t>Food </a:t>
            </a:r>
            <a:r>
              <a:rPr lang="en-GB" dirty="0"/>
              <a:t>&amp; more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Health &amp; Happiness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Leisure &amp; knowledge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Materials &amp; waste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Public space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Mobility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Host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/>
              <a:t>Water 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3400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Transforming dynamics of power</a:t>
            </a:r>
            <a:br>
              <a:rPr lang="en-GB" dirty="0" smtClean="0"/>
            </a:br>
            <a:r>
              <a:rPr lang="en-GB" dirty="0" smtClean="0"/>
              <a:t>between now and then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GB" dirty="0" smtClean="0"/>
              <a:t>To accept responsibility for sustainability in complex system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What dimensions are in for change? 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How to change the sense of presence? 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Think about action/dimension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r>
              <a:rPr lang="en-GB" dirty="0" smtClean="0"/>
              <a:t>Design a process for change </a:t>
            </a:r>
            <a:endParaRPr lang="en-GB" dirty="0"/>
          </a:p>
          <a:p>
            <a:pPr lvl="1"/>
            <a:r>
              <a:rPr lang="en-GB" dirty="0" smtClean="0"/>
              <a:t>Long term direction and milestones</a:t>
            </a:r>
          </a:p>
          <a:p>
            <a:pPr lvl="1"/>
            <a:r>
              <a:rPr lang="en-GB" dirty="0" smtClean="0"/>
              <a:t>Short term action</a:t>
            </a:r>
          </a:p>
          <a:p>
            <a:pPr lvl="1"/>
            <a:r>
              <a:rPr lang="en-GB" dirty="0" smtClean="0"/>
              <a:t>Kick start? </a:t>
            </a:r>
          </a:p>
          <a:p>
            <a:pPr lvl="1"/>
            <a:r>
              <a:rPr lang="en-GB" dirty="0" smtClean="0"/>
              <a:t>Convincing arguments and line of reasoning! </a:t>
            </a:r>
          </a:p>
          <a:p>
            <a:pPr>
              <a:lnSpc>
                <a:spcPct val="150000"/>
              </a:lnSpc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2230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575" y="457200"/>
            <a:ext cx="8046913" cy="1244600"/>
          </a:xfrm>
        </p:spPr>
        <p:txBody>
          <a:bodyPr/>
          <a:lstStyle/>
          <a:p>
            <a:r>
              <a:rPr lang="en-GB" dirty="0" smtClean="0"/>
              <a:t>Our sustainable Texel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513" y="1484784"/>
            <a:ext cx="8044608" cy="35067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 smtClean="0"/>
              <a:t>How to present at the sustainability pub?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 smtClean="0"/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 smtClean="0"/>
          </a:p>
          <a:p>
            <a:pPr>
              <a:lnSpc>
                <a:spcPct val="150000"/>
              </a:lnSpc>
            </a:pP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>
                <a:solidFill>
                  <a:srgbClr val="FF0000"/>
                </a:solidFill>
              </a:rPr>
              <a:t>Next meeting starts at 13:45 hrs, at YES Delft</a:t>
            </a:r>
          </a:p>
          <a:p>
            <a:pPr>
              <a:lnSpc>
                <a:spcPct val="150000"/>
              </a:lnSpc>
            </a:pPr>
            <a:r>
              <a:rPr lang="en-GB" dirty="0" smtClean="0">
                <a:solidFill>
                  <a:schemeClr val="bg1">
                    <a:lumMod val="65000"/>
                  </a:schemeClr>
                </a:solidFill>
              </a:rPr>
              <a:t>After 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meeting 6: drinks and presentation of TX program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Full draft report before leave to TX</a:t>
            </a:r>
          </a:p>
          <a:p>
            <a:pPr>
              <a:lnSpc>
                <a:spcPct val="150000"/>
              </a:lnSpc>
            </a:pPr>
            <a:endParaRPr lang="en-GB" dirty="0" smtClean="0"/>
          </a:p>
          <a:p>
            <a:pPr>
              <a:lnSpc>
                <a:spcPct val="150000"/>
              </a:lnSpc>
            </a:pP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6222550" y="249697"/>
            <a:ext cx="2747571" cy="3827375"/>
            <a:chOff x="6196726" y="2193913"/>
            <a:chExt cx="2747571" cy="3827375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2685256"/>
              <a:ext cx="2356073" cy="3336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41" t="14908" r="64968" b="37096"/>
            <a:stretch/>
          </p:blipFill>
          <p:spPr bwMode="auto">
            <a:xfrm>
              <a:off x="6196726" y="2193913"/>
              <a:ext cx="1111578" cy="123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 bwMode="auto">
            <a:xfrm>
              <a:off x="7020272" y="4509120"/>
              <a:ext cx="576064" cy="648072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 w="9525" cap="flat" cmpd="sng" algn="ctr">
              <a:solidFill>
                <a:schemeClr val="accent3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l-NL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8034017" y="3429000"/>
              <a:ext cx="576064" cy="648072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 w="9525" cap="flat" cmpd="sng" algn="ctr">
              <a:solidFill>
                <a:schemeClr val="accent3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l-NL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6596608" y="2361220"/>
              <a:ext cx="576064" cy="648072"/>
            </a:xfrm>
            <a:prstGeom prst="rect">
              <a:avLst/>
            </a:prstGeom>
            <a:solidFill>
              <a:schemeClr val="accent3">
                <a:alpha val="50000"/>
              </a:schemeClr>
            </a:solidFill>
            <a:ln w="9525" cap="flat" cmpd="sng" algn="ctr">
              <a:solidFill>
                <a:schemeClr val="accent3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l-NL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1" charset="-128"/>
              </a:endParaRPr>
            </a:p>
          </p:txBody>
        </p:sp>
      </p:grp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9"/>
          <a:stretch/>
        </p:blipFill>
        <p:spPr bwMode="auto">
          <a:xfrm>
            <a:off x="4355976" y="1970807"/>
            <a:ext cx="1962196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18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36"/>
          <a:stretch/>
        </p:blipFill>
        <p:spPr bwMode="auto">
          <a:xfrm>
            <a:off x="4067944" y="44624"/>
            <a:ext cx="503381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18937" y="51163"/>
            <a:ext cx="3493023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Tuesday 25 November 2014</a:t>
            </a:r>
          </a:p>
          <a:p>
            <a:pPr>
              <a:lnSpc>
                <a:spcPct val="150000"/>
              </a:lnSpc>
            </a:pP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13:45-14:30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Sustainable initiatives change the world by Gertjan de Werk </a:t>
            </a:r>
          </a:p>
          <a:p>
            <a:pPr>
              <a:lnSpc>
                <a:spcPct val="150000"/>
              </a:lnSpc>
            </a:pP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14:45-15:45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Biking consultancy tour to Rotterdam</a:t>
            </a:r>
            <a:endParaRPr lang="en-GB" dirty="0"/>
          </a:p>
          <a:p>
            <a:pPr>
              <a:lnSpc>
                <a:spcPct val="150000"/>
              </a:lnSpc>
            </a:pP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16:45-17:30</a:t>
            </a:r>
          </a:p>
          <a:p>
            <a:pPr>
              <a:lnSpc>
                <a:spcPct val="150000"/>
              </a:lnSpc>
            </a:pPr>
            <a:r>
              <a:rPr lang="en-GB" dirty="0"/>
              <a:t>Putting sustainable lightning in </a:t>
            </a:r>
            <a:r>
              <a:rPr lang="en-GB" dirty="0" smtClean="0"/>
              <a:t>practice</a:t>
            </a:r>
            <a:r>
              <a:rPr lang="en-GB" dirty="0"/>
              <a:t> </a:t>
            </a:r>
            <a:r>
              <a:rPr lang="en-GB" dirty="0" smtClean="0"/>
              <a:t>by Iris </a:t>
            </a:r>
            <a:r>
              <a:rPr lang="en-GB" dirty="0" err="1" smtClean="0"/>
              <a:t>Dijkstra</a:t>
            </a:r>
            <a:endParaRPr lang="nl-NL" dirty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298377" y="5769545"/>
            <a:ext cx="6657999" cy="755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2pPr>
            <a:lvl3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3pPr>
            <a:lvl4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4pPr>
            <a:lvl5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5pPr>
            <a:lvl6pPr marL="13144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6pPr>
            <a:lvl7pPr marL="17716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7pPr>
            <a:lvl8pPr marL="22288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8pPr>
            <a:lvl9pPr marL="26860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ctr"/>
            <a:r>
              <a:rPr lang="en-GB" sz="2400" b="1" kern="0" dirty="0" smtClean="0"/>
              <a:t>Meeting 3 – Transitions made by people</a:t>
            </a:r>
          </a:p>
          <a:p>
            <a:pPr algn="ctr">
              <a:lnSpc>
                <a:spcPct val="150000"/>
              </a:lnSpc>
            </a:pPr>
            <a:r>
              <a:rPr lang="en-GB" sz="1600" b="1" kern="0" dirty="0" smtClean="0"/>
              <a:t>Engineering for sustainable development WM0939TU </a:t>
            </a:r>
            <a:endParaRPr lang="nl-NL" sz="1600" b="1" kern="0" dirty="0"/>
          </a:p>
        </p:txBody>
      </p:sp>
    </p:spTree>
    <p:extLst>
      <p:ext uri="{BB962C8B-B14F-4D97-AF65-F5344CB8AC3E}">
        <p14:creationId xmlns:p14="http://schemas.microsoft.com/office/powerpoint/2010/main" val="633843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36"/>
          <a:stretch/>
        </p:blipFill>
        <p:spPr bwMode="auto">
          <a:xfrm>
            <a:off x="4067944" y="44624"/>
            <a:ext cx="503381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22313" y="61130"/>
            <a:ext cx="348964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Tuesday 16 December 2014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r>
              <a:rPr lang="en-GB" dirty="0" smtClean="0"/>
              <a:t>8:45-10:30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Sustainable entrepreneurship tour with Yes Delft</a:t>
            </a:r>
          </a:p>
          <a:p>
            <a:pPr>
              <a:lnSpc>
                <a:spcPct val="150000"/>
              </a:lnSpc>
            </a:pP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10:45-12:15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 smtClean="0"/>
              <a:t>Leadership Debate with </a:t>
            </a:r>
            <a:r>
              <a:rPr lang="en-GB" dirty="0" err="1" smtClean="0"/>
              <a:t>Motiv</a:t>
            </a:r>
            <a:endParaRPr lang="en-GB" dirty="0" smtClean="0"/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r>
              <a:rPr lang="en-GB" dirty="0" smtClean="0"/>
              <a:t>12:15-12:30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What’s next: Texel here we come! </a:t>
            </a:r>
            <a:endParaRPr lang="en-GB" dirty="0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298377" y="5769545"/>
            <a:ext cx="6657999" cy="755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2pPr>
            <a:lvl3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3pPr>
            <a:lvl4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4pPr>
            <a:lvl5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5pPr>
            <a:lvl6pPr marL="13144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6pPr>
            <a:lvl7pPr marL="17716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7pPr>
            <a:lvl8pPr marL="22288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8pPr>
            <a:lvl9pPr marL="26860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ctr"/>
            <a:r>
              <a:rPr lang="en-GB" sz="2400" b="1" kern="0" dirty="0" smtClean="0"/>
              <a:t>Meeting 6 – Leadership</a:t>
            </a:r>
          </a:p>
          <a:p>
            <a:pPr algn="ctr">
              <a:lnSpc>
                <a:spcPct val="150000"/>
              </a:lnSpc>
            </a:pPr>
            <a:r>
              <a:rPr lang="en-GB" sz="1600" b="1" kern="0" dirty="0" smtClean="0"/>
              <a:t>Engineering for sustainable development WM0939TU </a:t>
            </a:r>
            <a:endParaRPr lang="nl-NL" sz="1600" b="1" kern="0" dirty="0"/>
          </a:p>
        </p:txBody>
      </p:sp>
    </p:spTree>
    <p:extLst>
      <p:ext uri="{BB962C8B-B14F-4D97-AF65-F5344CB8AC3E}">
        <p14:creationId xmlns:p14="http://schemas.microsoft.com/office/powerpoint/2010/main" val="1697739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Questions? Biking consultancy</a:t>
            </a:r>
            <a:endParaRPr lang="nl-NL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75997" y="5229200"/>
            <a:ext cx="7889685" cy="59596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nl-NL" dirty="0"/>
              <a:t>Route </a:t>
            </a:r>
            <a:r>
              <a:rPr lang="nl-NL" dirty="0" err="1" smtClean="0"/>
              <a:t>following</a:t>
            </a:r>
            <a:r>
              <a:rPr lang="nl-NL" dirty="0" smtClean="0"/>
              <a:t> the </a:t>
            </a:r>
            <a:r>
              <a:rPr lang="nl-NL" i="1" dirty="0" smtClean="0"/>
              <a:t>Schie</a:t>
            </a:r>
            <a:r>
              <a:rPr lang="nl-NL" dirty="0"/>
              <a:t>, </a:t>
            </a:r>
            <a:r>
              <a:rPr lang="nl-NL" dirty="0" err="1" smtClean="0"/>
              <a:t>all</a:t>
            </a:r>
            <a:r>
              <a:rPr lang="nl-NL" dirty="0" smtClean="0"/>
              <a:t> the way </a:t>
            </a:r>
            <a:r>
              <a:rPr lang="nl-NL" dirty="0" err="1" smtClean="0"/>
              <a:t>to</a:t>
            </a:r>
            <a:r>
              <a:rPr lang="nl-NL" dirty="0" smtClean="0"/>
              <a:t> a </a:t>
            </a:r>
            <a:r>
              <a:rPr lang="nl-NL" dirty="0" err="1" smtClean="0"/>
              <a:t>renovated</a:t>
            </a:r>
            <a:r>
              <a:rPr lang="nl-NL" dirty="0" smtClean="0"/>
              <a:t> large </a:t>
            </a:r>
            <a:r>
              <a:rPr lang="nl-NL" dirty="0" err="1" smtClean="0"/>
              <a:t>white</a:t>
            </a:r>
            <a:r>
              <a:rPr lang="nl-NL" dirty="0" smtClean="0"/>
              <a:t> building </a:t>
            </a:r>
            <a:r>
              <a:rPr lang="nl-NL" dirty="0" err="1" smtClean="0"/>
              <a:t>with</a:t>
            </a:r>
            <a:r>
              <a:rPr lang="nl-NL" dirty="0" smtClean="0"/>
              <a:t> large </a:t>
            </a:r>
            <a:r>
              <a:rPr lang="nl-NL" dirty="0" err="1" smtClean="0"/>
              <a:t>windows</a:t>
            </a:r>
            <a:r>
              <a:rPr lang="nl-NL" dirty="0" smtClean="0"/>
              <a:t>, </a:t>
            </a:r>
            <a:r>
              <a:rPr lang="nl-NL" dirty="0" err="1" smtClean="0"/>
              <a:t>opposite</a:t>
            </a:r>
            <a:r>
              <a:rPr lang="nl-NL" dirty="0" smtClean="0"/>
              <a:t> the water. Take the bridge </a:t>
            </a:r>
            <a:r>
              <a:rPr lang="nl-NL" dirty="0" err="1" smtClean="0"/>
              <a:t>and</a:t>
            </a:r>
            <a:r>
              <a:rPr lang="nl-NL" dirty="0" smtClean="0"/>
              <a:t> turn right </a:t>
            </a:r>
            <a:r>
              <a:rPr lang="nl-NL" dirty="0" err="1" smtClean="0"/>
              <a:t>again</a:t>
            </a:r>
            <a:r>
              <a:rPr lang="nl-NL" dirty="0" smtClean="0"/>
              <a:t>: </a:t>
            </a:r>
            <a:r>
              <a:rPr lang="nl-NL" dirty="0" err="1" smtClean="0"/>
              <a:t>Mathenesserdijk</a:t>
            </a:r>
            <a:r>
              <a:rPr lang="nl-NL" dirty="0" smtClean="0"/>
              <a:t> 142E.</a:t>
            </a:r>
            <a:endParaRPr lang="nl-NL" dirty="0"/>
          </a:p>
        </p:txBody>
      </p:sp>
      <p:pic>
        <p:nvPicPr>
          <p:cNvPr id="1026" name="Picture 2" descr="C:\Users\bbroekhans\AppData\Local\Microsoft\Windows\Temporary Internet Files\Content.Outlook\5AFGDVZZ\WHR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2736"/>
            <a:ext cx="8038098" cy="406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118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99592" y="260648"/>
            <a:ext cx="8064896" cy="35067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 smtClean="0"/>
              <a:t>How </a:t>
            </a:r>
            <a:r>
              <a:rPr lang="en-GB" dirty="0"/>
              <a:t>do you approach the research on the sub-system? </a:t>
            </a: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Doable research question? 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What </a:t>
            </a:r>
            <a:r>
              <a:rPr lang="en-GB" dirty="0"/>
              <a:t>has to be designed?</a:t>
            </a:r>
          </a:p>
          <a:p>
            <a:pPr>
              <a:lnSpc>
                <a:spcPct val="150000"/>
              </a:lnSpc>
            </a:pPr>
            <a:r>
              <a:rPr lang="en-GB" dirty="0"/>
              <a:t>Keep track of the research progress on Texel and its sub-systems.</a:t>
            </a:r>
          </a:p>
          <a:p>
            <a:pPr>
              <a:lnSpc>
                <a:spcPct val="150000"/>
              </a:lnSpc>
            </a:pP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Every week 30 columns! Still few are missing … 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All contributions visible in your workspace or personal profile? 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Check if you’re the author of your columns and other articles. Some of them are not owned yet.</a:t>
            </a:r>
          </a:p>
          <a:p>
            <a:pPr>
              <a:lnSpc>
                <a:spcPct val="150000"/>
              </a:lnSpc>
            </a:pPr>
            <a:r>
              <a:rPr lang="en-GB" dirty="0"/>
              <a:t>Organise: </a:t>
            </a:r>
          </a:p>
          <a:p>
            <a:pPr lvl="1">
              <a:lnSpc>
                <a:spcPct val="150000"/>
              </a:lnSpc>
            </a:pPr>
            <a:r>
              <a:rPr lang="en-GB" dirty="0"/>
              <a:t>On site research!</a:t>
            </a:r>
          </a:p>
          <a:p>
            <a:pPr lvl="1">
              <a:lnSpc>
                <a:spcPct val="150000"/>
              </a:lnSpc>
            </a:pPr>
            <a:r>
              <a:rPr lang="en-GB" dirty="0"/>
              <a:t>Interviews on TX topic</a:t>
            </a:r>
          </a:p>
          <a:p>
            <a:pPr lvl="1">
              <a:lnSpc>
                <a:spcPct val="150000"/>
              </a:lnSpc>
            </a:pPr>
            <a:r>
              <a:rPr lang="en-GB" dirty="0"/>
              <a:t>Invoice </a:t>
            </a:r>
            <a:r>
              <a:rPr lang="en-GB" dirty="0" smtClean="0"/>
              <a:t>…! </a:t>
            </a:r>
            <a:endParaRPr lang="en-GB" dirty="0"/>
          </a:p>
          <a:p>
            <a:pPr>
              <a:lnSpc>
                <a:spcPct val="100000"/>
              </a:lnSpc>
            </a:pPr>
            <a:endParaRPr lang="en-GB" dirty="0" smtClean="0"/>
          </a:p>
          <a:p>
            <a:pPr>
              <a:lnSpc>
                <a:spcPct val="100000"/>
              </a:lnSpc>
            </a:pPr>
            <a:endParaRPr lang="en-GB" dirty="0" smtClean="0"/>
          </a:p>
          <a:p>
            <a:pPr>
              <a:lnSpc>
                <a:spcPct val="100000"/>
              </a:lnSpc>
            </a:pPr>
            <a:endParaRPr lang="nl-NL" dirty="0"/>
          </a:p>
        </p:txBody>
      </p:sp>
      <p:pic>
        <p:nvPicPr>
          <p:cNvPr id="1026" name="Picture 2" descr="C:\Users\bbroekhans\AppData\Local\Microsoft\Windows\Temporary Internet Files\Content.Outlook\5AFGDVZZ\WHR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540" y="4653136"/>
            <a:ext cx="4080460" cy="206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058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Final assessment </a:t>
            </a:r>
            <a:r>
              <a:rPr lang="en-US" b="1" dirty="0" smtClean="0"/>
              <a:t>criteria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</a:t>
            </a:r>
            <a:r>
              <a:rPr lang="en-US" dirty="0"/>
              <a:t>assignments should be handed in, and actively contributed to by assigned students.</a:t>
            </a:r>
          </a:p>
          <a:p>
            <a:r>
              <a:rPr lang="en-US" dirty="0" smtClean="0"/>
              <a:t>All </a:t>
            </a:r>
            <a:r>
              <a:rPr lang="en-US" dirty="0"/>
              <a:t>assignments and posts in being-here.net are submitted in time, reflect serious work and professionalism by individuals and groups.</a:t>
            </a:r>
          </a:p>
          <a:p>
            <a:r>
              <a:rPr lang="en-US" dirty="0" smtClean="0"/>
              <a:t>Group research on sub-system reflect </a:t>
            </a:r>
            <a:r>
              <a:rPr lang="en-US" dirty="0"/>
              <a:t>about </a:t>
            </a:r>
            <a:r>
              <a:rPr lang="en-US" dirty="0" smtClean="0"/>
              <a:t>120 </a:t>
            </a:r>
            <a:r>
              <a:rPr lang="en-US" dirty="0" err="1" smtClean="0"/>
              <a:t>hrs</a:t>
            </a:r>
            <a:r>
              <a:rPr lang="en-US" dirty="0" smtClean="0"/>
              <a:t> hours/participant </a:t>
            </a:r>
            <a:r>
              <a:rPr lang="en-US" dirty="0"/>
              <a:t>of work. The </a:t>
            </a:r>
            <a:r>
              <a:rPr lang="en-US" dirty="0" smtClean="0"/>
              <a:t>result shows </a:t>
            </a:r>
            <a:r>
              <a:rPr lang="en-US" dirty="0"/>
              <a:t>well informed reasoning.</a:t>
            </a:r>
          </a:p>
          <a:p>
            <a:r>
              <a:rPr lang="en-US" dirty="0" smtClean="0"/>
              <a:t>Personal </a:t>
            </a:r>
            <a:r>
              <a:rPr lang="en-US" dirty="0"/>
              <a:t>profiles reflect connectedness to others, contributions to </a:t>
            </a:r>
            <a:r>
              <a:rPr lang="en-US" dirty="0" smtClean="0"/>
              <a:t>system and sub-system, </a:t>
            </a:r>
            <a:r>
              <a:rPr lang="en-US" dirty="0"/>
              <a:t>and fascinating columns.</a:t>
            </a:r>
          </a:p>
          <a:p>
            <a:r>
              <a:rPr lang="en-US" dirty="0" smtClean="0"/>
              <a:t> Grading …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57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36"/>
          <a:stretch/>
        </p:blipFill>
        <p:spPr bwMode="auto">
          <a:xfrm>
            <a:off x="4067944" y="44624"/>
            <a:ext cx="503381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6289" y="23420"/>
            <a:ext cx="3561655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Tuesday 4</a:t>
            </a:r>
            <a:r>
              <a:rPr lang="en-GB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6">
                    <a:lumMod val="75000"/>
                    <a:lumOff val="25000"/>
                  </a:schemeClr>
                </a:solidFill>
              </a:rPr>
              <a:t>December 2014</a:t>
            </a:r>
          </a:p>
          <a:p>
            <a:pPr>
              <a:lnSpc>
                <a:spcPct val="150000"/>
              </a:lnSpc>
            </a:pP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8:45-9:45 Oblivion </a:t>
            </a:r>
            <a:r>
              <a:rPr lang="en-GB" dirty="0"/>
              <a:t>or paradise</a:t>
            </a:r>
          </a:p>
          <a:p>
            <a:pPr>
              <a:lnSpc>
                <a:spcPct val="150000"/>
              </a:lnSpc>
            </a:pP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9:45-10:30 Institutional </a:t>
            </a:r>
            <a:r>
              <a:rPr lang="en-GB" dirty="0"/>
              <a:t>context of sustainability transitions by Nienke Saanen</a:t>
            </a:r>
          </a:p>
          <a:p>
            <a:pPr>
              <a:lnSpc>
                <a:spcPct val="150000"/>
              </a:lnSpc>
            </a:pP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10:30-12:30</a:t>
            </a:r>
            <a:r>
              <a:rPr lang="en-GB" dirty="0"/>
              <a:t> </a:t>
            </a:r>
            <a:r>
              <a:rPr lang="en-GB" smtClean="0"/>
              <a:t>‘Fish’ </a:t>
            </a:r>
            <a:r>
              <a:rPr lang="en-GB" dirty="0" smtClean="0"/>
              <a:t>Game </a:t>
            </a:r>
            <a:r>
              <a:rPr lang="en-GB" dirty="0"/>
              <a:t>facilitated by Linda van Veen </a:t>
            </a:r>
            <a:endParaRPr lang="en-GB" dirty="0" smtClean="0"/>
          </a:p>
          <a:p>
            <a:pPr>
              <a:lnSpc>
                <a:spcPct val="150000"/>
              </a:lnSpc>
            </a:pPr>
            <a:endParaRPr lang="en-GB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539553" y="5769545"/>
            <a:ext cx="8424936" cy="755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2pPr>
            <a:lvl3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3pPr>
            <a:lvl4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4pPr>
            <a:lvl5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5pPr>
            <a:lvl6pPr marL="13144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6pPr>
            <a:lvl7pPr marL="17716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7pPr>
            <a:lvl8pPr marL="22288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8pPr>
            <a:lvl9pPr marL="26860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ctr"/>
            <a:r>
              <a:rPr lang="en-GB" sz="2400" b="1" kern="0" dirty="0" smtClean="0"/>
              <a:t>Meeting 4 – Sustainability transitions in context </a:t>
            </a:r>
          </a:p>
          <a:p>
            <a:pPr algn="ctr">
              <a:lnSpc>
                <a:spcPct val="150000"/>
              </a:lnSpc>
            </a:pPr>
            <a:r>
              <a:rPr lang="en-GB" sz="1600" b="1" kern="0" dirty="0" smtClean="0"/>
              <a:t>Engineering for sustainable development WM0939TU </a:t>
            </a:r>
            <a:endParaRPr lang="nl-NL" sz="1600" b="1" kern="0" dirty="0"/>
          </a:p>
        </p:txBody>
      </p:sp>
    </p:spTree>
    <p:extLst>
      <p:ext uri="{BB962C8B-B14F-4D97-AF65-F5344CB8AC3E}">
        <p14:creationId xmlns:p14="http://schemas.microsoft.com/office/powerpoint/2010/main" val="633843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PM</a:t>
            </a:r>
            <a:endParaRPr lang="nl-NL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25513" y="1362372"/>
            <a:ext cx="7138987" cy="35067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 smtClean="0"/>
              <a:t>‘Like’ your favourite columns by adding to ‘Favourites’ </a:t>
            </a:r>
          </a:p>
          <a:p>
            <a:pPr lvl="1">
              <a:lnSpc>
                <a:spcPct val="150000"/>
              </a:lnSpc>
            </a:pPr>
            <a:r>
              <a:rPr lang="en-GB" dirty="0"/>
              <a:t>Attractive title, </a:t>
            </a:r>
            <a:r>
              <a:rPr lang="en-GB" dirty="0" smtClean="0"/>
              <a:t>pictures … </a:t>
            </a:r>
            <a:endParaRPr lang="en-GB" dirty="0"/>
          </a:p>
          <a:p>
            <a:pPr lvl="1">
              <a:lnSpc>
                <a:spcPct val="150000"/>
              </a:lnSpc>
            </a:pPr>
            <a:r>
              <a:rPr lang="en-GB" dirty="0" smtClean="0"/>
              <a:t>Still </a:t>
            </a:r>
            <a:r>
              <a:rPr lang="en-GB" dirty="0"/>
              <a:t>few </a:t>
            </a:r>
            <a:r>
              <a:rPr lang="en-GB" dirty="0" smtClean="0"/>
              <a:t>columns are missing!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Next week: mid term review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Please post the report of your research steps 1-4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Preferably each group is present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How is interviewing going?</a:t>
            </a:r>
          </a:p>
          <a:p>
            <a:pPr lvl="1">
              <a:lnSpc>
                <a:spcPct val="150000"/>
              </a:lnSpc>
            </a:pPr>
            <a:r>
              <a:rPr lang="en-GB" dirty="0" smtClean="0"/>
              <a:t>Reports next week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Prepare your site research at TX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Tuesday 13 January 2015, 13:30-17:30 </a:t>
            </a:r>
            <a:r>
              <a:rPr lang="en-US" dirty="0" err="1"/>
              <a:t>hrs</a:t>
            </a: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Payments before 8 December!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57554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www.youtube.com/watch?v=KphWsnhZ4Ag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/>
              <a:t>V</a:t>
            </a:r>
            <a:r>
              <a:rPr lang="en-GB" dirty="0" smtClean="0"/>
              <a:t>enus project presents ‘Paradise or Oblivion’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0746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136"/>
          <a:stretch/>
        </p:blipFill>
        <p:spPr bwMode="auto">
          <a:xfrm>
            <a:off x="4067944" y="44624"/>
            <a:ext cx="503381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22313" y="44624"/>
            <a:ext cx="4248472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 smtClean="0">
                <a:solidFill>
                  <a:schemeClr val="accent6">
                    <a:lumMod val="75000"/>
                    <a:lumOff val="25000"/>
                  </a:schemeClr>
                </a:solidFill>
              </a:rPr>
              <a:t>Monday 8 December 2014</a:t>
            </a:r>
          </a:p>
          <a:p>
            <a:pPr>
              <a:lnSpc>
                <a:spcPct val="150000"/>
              </a:lnSpc>
            </a:pP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smtClean="0"/>
              <a:t>8:45-9:30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Energy transitions at Texel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by </a:t>
            </a:r>
            <a:r>
              <a:rPr lang="nl-NL" dirty="0" smtClean="0"/>
              <a:t>Cor </a:t>
            </a:r>
            <a:r>
              <a:rPr lang="nl-NL" dirty="0" err="1"/>
              <a:t>Leguijt</a:t>
            </a:r>
            <a:r>
              <a:rPr lang="nl-NL" dirty="0"/>
              <a:t> </a:t>
            </a:r>
            <a:r>
              <a:rPr lang="nl-NL" dirty="0" smtClean="0"/>
              <a:t>(CE Delft)</a:t>
            </a:r>
            <a:endParaRPr lang="en-GB" dirty="0" smtClean="0"/>
          </a:p>
          <a:p>
            <a:pPr>
              <a:lnSpc>
                <a:spcPct val="150000"/>
              </a:lnSpc>
            </a:pP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/>
              <a:t>9</a:t>
            </a:r>
            <a:r>
              <a:rPr lang="en-GB" dirty="0" smtClean="0"/>
              <a:t>:45-12:30</a:t>
            </a:r>
            <a:endParaRPr lang="en-GB" dirty="0"/>
          </a:p>
          <a:p>
            <a:pPr>
              <a:lnSpc>
                <a:spcPct val="150000"/>
              </a:lnSpc>
            </a:pPr>
            <a:r>
              <a:rPr lang="en-GB" dirty="0" smtClean="0"/>
              <a:t>Mid term review</a:t>
            </a:r>
          </a:p>
          <a:p>
            <a:pPr>
              <a:lnSpc>
                <a:spcPct val="150000"/>
              </a:lnSpc>
            </a:pPr>
            <a:endParaRPr lang="en-GB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67544" y="5769545"/>
            <a:ext cx="8634217" cy="755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2pPr>
            <a:lvl3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3pPr>
            <a:lvl4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4pPr>
            <a:lvl5pPr marL="8572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  <a:ea typeface="ＭＳ Ｐゴシック" charset="-128"/>
                <a:cs typeface="ＭＳ Ｐゴシック" charset="-128"/>
              </a:defRPr>
            </a:lvl5pPr>
            <a:lvl6pPr marL="13144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6pPr>
            <a:lvl7pPr marL="17716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7pPr>
            <a:lvl8pPr marL="22288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8pPr>
            <a:lvl9pPr marL="2686050" indent="-857250" algn="l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Bookman Old Style" pitchFamily="18" charset="0"/>
              </a:defRPr>
            </a:lvl9pPr>
          </a:lstStyle>
          <a:p>
            <a:pPr algn="ctr"/>
            <a:r>
              <a:rPr lang="en-GB" sz="2400" b="1" kern="0" dirty="0" smtClean="0"/>
              <a:t>Meeting 5 – Sustainable energy &amp; sub-system research </a:t>
            </a:r>
          </a:p>
          <a:p>
            <a:pPr algn="ctr">
              <a:lnSpc>
                <a:spcPct val="150000"/>
              </a:lnSpc>
            </a:pPr>
            <a:r>
              <a:rPr lang="en-GB" sz="1600" b="1" kern="0" dirty="0" smtClean="0"/>
              <a:t>Engineering for sustainable development WM0939TU </a:t>
            </a:r>
            <a:endParaRPr lang="nl-NL" sz="1600" b="1" kern="0" dirty="0"/>
          </a:p>
        </p:txBody>
      </p:sp>
    </p:spTree>
    <p:extLst>
      <p:ext uri="{BB962C8B-B14F-4D97-AF65-F5344CB8AC3E}">
        <p14:creationId xmlns:p14="http://schemas.microsoft.com/office/powerpoint/2010/main" val="63384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UD">
  <a:themeElements>
    <a:clrScheme name="">
      <a:dk1>
        <a:srgbClr val="000000"/>
      </a:dk1>
      <a:lt1>
        <a:srgbClr val="FFFFFF"/>
      </a:lt1>
      <a:dk2>
        <a:srgbClr val="000000"/>
      </a:dk2>
      <a:lt2>
        <a:srgbClr val="108BD9"/>
      </a:lt2>
      <a:accent1>
        <a:srgbClr val="ADC610"/>
      </a:accent1>
      <a:accent2>
        <a:srgbClr val="002B60"/>
      </a:accent2>
      <a:accent3>
        <a:srgbClr val="FFFFFF"/>
      </a:accent3>
      <a:accent4>
        <a:srgbClr val="000000"/>
      </a:accent4>
      <a:accent5>
        <a:srgbClr val="D3DFAA"/>
      </a:accent5>
      <a:accent6>
        <a:srgbClr val="002656"/>
      </a:accent6>
      <a:hlink>
        <a:srgbClr val="A10058"/>
      </a:hlink>
      <a:folHlink>
        <a:srgbClr val="66BCAA"/>
      </a:folHlink>
    </a:clrScheme>
    <a:fontScheme name="text">
      <a:majorFont>
        <a:latin typeface="Bookman Old Style"/>
        <a:ea typeface=""/>
        <a:cs typeface=""/>
      </a:majorFont>
      <a:minorFont>
        <a:latin typeface="Tahoma"/>
        <a:ea typeface=""/>
        <a:cs typeface="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text 1">
        <a:dk1>
          <a:srgbClr val="000000"/>
        </a:dk1>
        <a:lt1>
          <a:srgbClr val="FFFFFF"/>
        </a:lt1>
        <a:dk2>
          <a:srgbClr val="000000"/>
        </a:dk2>
        <a:lt2>
          <a:srgbClr val="108BD9"/>
        </a:lt2>
        <a:accent1>
          <a:srgbClr val="C1C700"/>
        </a:accent1>
        <a:accent2>
          <a:srgbClr val="003B74"/>
        </a:accent2>
        <a:accent3>
          <a:srgbClr val="FFFFFF"/>
        </a:accent3>
        <a:accent4>
          <a:srgbClr val="000000"/>
        </a:accent4>
        <a:accent5>
          <a:srgbClr val="DDE0AA"/>
        </a:accent5>
        <a:accent6>
          <a:srgbClr val="003568"/>
        </a:accent6>
        <a:hlink>
          <a:srgbClr val="C2006E"/>
        </a:hlink>
        <a:folHlink>
          <a:srgbClr val="7FC6B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TUD</Template>
  <TotalTime>4348</TotalTime>
  <Words>798</Words>
  <Application>Microsoft Office PowerPoint</Application>
  <PresentationFormat>On-screen Show (4:3)</PresentationFormat>
  <Paragraphs>157</Paragraphs>
  <Slides>20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TUD</vt:lpstr>
      <vt:lpstr>PowerPoint Presentation</vt:lpstr>
      <vt:lpstr>PowerPoint Presentation</vt:lpstr>
      <vt:lpstr>Questions? Biking consultancy</vt:lpstr>
      <vt:lpstr>PowerPoint Presentation</vt:lpstr>
      <vt:lpstr>Final assessment criteria</vt:lpstr>
      <vt:lpstr>PowerPoint Presentation</vt:lpstr>
      <vt:lpstr>PM</vt:lpstr>
      <vt:lpstr>https://www.youtube.com/watch?v=KphWsnhZ4Ag </vt:lpstr>
      <vt:lpstr>PowerPoint Presentation</vt:lpstr>
      <vt:lpstr>Mid term review</vt:lpstr>
      <vt:lpstr>TX sustainability ambition: pitch </vt:lpstr>
      <vt:lpstr>The sustainable sub-system: poster </vt:lpstr>
      <vt:lpstr>PowerPoint Presentation</vt:lpstr>
      <vt:lpstr>PowerPoint Presentation</vt:lpstr>
      <vt:lpstr>How will the future system look like? YUTPA for design</vt:lpstr>
      <vt:lpstr>Current situation?  YUTPA for analysis</vt:lpstr>
      <vt:lpstr>Comparison Current - sustainability</vt:lpstr>
      <vt:lpstr>Transforming dynamics of power between now and then</vt:lpstr>
      <vt:lpstr>Our sustainable Texel</vt:lpstr>
      <vt:lpstr>PowerPoint Presentation</vt:lpstr>
    </vt:vector>
  </TitlesOfParts>
  <Company>TU Delft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Engineering for sustainable development  Learning objectives</dc:title>
  <dc:creator>Bertien Broekhans</dc:creator>
  <cp:lastModifiedBy>Bertien Broekhans</cp:lastModifiedBy>
  <cp:revision>152</cp:revision>
  <cp:lastPrinted>2014-12-05T13:02:23Z</cp:lastPrinted>
  <dcterms:created xsi:type="dcterms:W3CDTF">2014-05-15T15:10:37Z</dcterms:created>
  <dcterms:modified xsi:type="dcterms:W3CDTF">2014-12-08T15:12:29Z</dcterms:modified>
</cp:coreProperties>
</file>