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2" r:id="rId2"/>
    <p:sldId id="294" r:id="rId3"/>
    <p:sldId id="298" r:id="rId4"/>
    <p:sldId id="300" r:id="rId5"/>
    <p:sldId id="299" r:id="rId6"/>
    <p:sldId id="295" r:id="rId7"/>
    <p:sldId id="307" r:id="rId8"/>
    <p:sldId id="308" r:id="rId9"/>
    <p:sldId id="296" r:id="rId10"/>
    <p:sldId id="302" r:id="rId11"/>
    <p:sldId id="311" r:id="rId12"/>
    <p:sldId id="317" r:id="rId13"/>
    <p:sldId id="310" r:id="rId14"/>
    <p:sldId id="309" r:id="rId15"/>
    <p:sldId id="312" r:id="rId16"/>
    <p:sldId id="314" r:id="rId17"/>
    <p:sldId id="315" r:id="rId18"/>
    <p:sldId id="316" r:id="rId19"/>
    <p:sldId id="318" r:id="rId20"/>
    <p:sldId id="297" r:id="rId21"/>
  </p:sldIdLst>
  <p:sldSz cx="9144000" cy="6858000" type="screen4x3"/>
  <p:notesSz cx="67945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tien Broekhans" initials="B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66FF33"/>
    <a:srgbClr val="FF33CC"/>
    <a:srgbClr val="FF505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63" autoAdjust="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28B32-6526-4514-82DE-08C0D7FECFC6}" type="datetimeFigureOut">
              <a:rPr lang="nl-NL" smtClean="0"/>
              <a:t>8-12-2014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F6AAC-C364-4FAA-8CDF-C1A96996D5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26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GB" dirty="0" smtClean="0"/>
              <a:t>I consider Lucas to have some</a:t>
            </a:r>
            <a:r>
              <a:rPr lang="en-GB" baseline="0" dirty="0" smtClean="0"/>
              <a:t> time left to make the movie and/or the maps (each group add a layer?)</a:t>
            </a:r>
            <a:endParaRPr lang="en-GB" dirty="0" smtClean="0"/>
          </a:p>
          <a:p>
            <a:pPr lvl="1">
              <a:lnSpc>
                <a:spcPct val="150000"/>
              </a:lnSpc>
            </a:pPr>
            <a:r>
              <a:rPr lang="en-GB" dirty="0" smtClean="0"/>
              <a:t>The life of Sophie: Movie about sustainable individual life?</a:t>
            </a:r>
            <a:endParaRPr lang="nl-NL" dirty="0" smtClean="0"/>
          </a:p>
          <a:p>
            <a:pPr lvl="1">
              <a:lnSpc>
                <a:spcPct val="150000"/>
              </a:lnSpc>
            </a:pPr>
            <a:r>
              <a:rPr lang="en-GB" dirty="0" smtClean="0"/>
              <a:t>Sophie’s world: Mapping the system? Imaginary sustainability map of the island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F6AAC-C364-4FAA-8CDF-C1A96996D54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54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71488" y="2055813"/>
            <a:ext cx="7307262" cy="18970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nl-NL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799" y="2155827"/>
            <a:ext cx="6798733" cy="64664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94265" y="2861729"/>
            <a:ext cx="6781801" cy="101600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  <a:latin typeface="Bookman Old Style"/>
                <a:cs typeface="Bookman Old Style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516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73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88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88088" y="457200"/>
            <a:ext cx="1789112" cy="4878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5" y="457200"/>
            <a:ext cx="5218113" cy="4878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288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3492500" cy="3506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0413" y="1828800"/>
            <a:ext cx="3494087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0413" y="3657600"/>
            <a:ext cx="3494087" cy="1677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59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24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25513" y="1828800"/>
            <a:ext cx="7138987" cy="35067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7010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70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792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6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3492500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0413" y="1828800"/>
            <a:ext cx="3494087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80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597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48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82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42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457200"/>
            <a:ext cx="71596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1828800"/>
            <a:ext cx="7138987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nl-NL" sz="2200"/>
          </a:p>
        </p:txBody>
      </p:sp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nl-NL" sz="2200"/>
          </a:p>
        </p:txBody>
      </p:sp>
      <p:sp>
        <p:nvSpPr>
          <p:cNvPr id="1030" name="Line 20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Line 22"/>
          <p:cNvSpPr>
            <a:spLocks noChangeShapeType="1"/>
          </p:cNvSpPr>
          <p:nvPr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Text Box 23"/>
          <p:cNvSpPr txBox="1">
            <a:spLocks noChangeArrowheads="1"/>
          </p:cNvSpPr>
          <p:nvPr/>
        </p:nvSpPr>
        <p:spPr bwMode="auto">
          <a:xfrm>
            <a:off x="3124200" y="6248400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nl-NL" sz="1400" smtClean="0">
              <a:solidFill>
                <a:schemeClr val="bg2"/>
              </a:solidFill>
              <a:ea typeface="ＭＳ Ｐゴシック" charset="-128"/>
            </a:endParaRPr>
          </a:p>
        </p:txBody>
      </p:sp>
      <p:sp>
        <p:nvSpPr>
          <p:cNvPr id="1033" name="Rectangle 20"/>
          <p:cNvSpPr>
            <a:spLocks noChangeArrowheads="1"/>
          </p:cNvSpPr>
          <p:nvPr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nl-NL" sz="2200"/>
          </a:p>
        </p:txBody>
      </p:sp>
      <p:pic>
        <p:nvPicPr>
          <p:cNvPr id="1034" name="Picture 10" descr="logo_rgb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181725"/>
            <a:ext cx="8810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7"/>
          <p:cNvSpPr>
            <a:spLocks noChangeArrowheads="1"/>
          </p:cNvSpPr>
          <p:nvPr/>
        </p:nvSpPr>
        <p:spPr bwMode="auto">
          <a:xfrm>
            <a:off x="7735888" y="6362700"/>
            <a:ext cx="4524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fld id="{FD02DE44-A23D-4884-A637-E58EE7CC3F6B}" type="slidenum">
              <a:rPr lang="nl-NL" sz="1100">
                <a:ea typeface="ＭＳ Ｐゴシック" pitchFamily="34" charset="-128"/>
              </a:rPr>
              <a:pPr algn="r"/>
              <a:t>‹#›</a:t>
            </a:fld>
            <a:endParaRPr lang="nl-NL" sz="1100">
              <a:ea typeface="ＭＳ Ｐゴシック" pitchFamily="34" charset="-128"/>
            </a:endParaRPr>
          </a:p>
        </p:txBody>
      </p:sp>
      <p:sp>
        <p:nvSpPr>
          <p:cNvPr id="1036" name="TextBox 19"/>
          <p:cNvSpPr txBox="1">
            <a:spLocks noChangeArrowheads="1"/>
          </p:cNvSpPr>
          <p:nvPr/>
        </p:nvSpPr>
        <p:spPr bwMode="auto">
          <a:xfrm>
            <a:off x="6656388" y="6324600"/>
            <a:ext cx="1463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000" smtClean="0">
                <a:solidFill>
                  <a:srgbClr val="00A6D6"/>
                </a:solidFill>
              </a:rPr>
              <a:t>Challenge the future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marL="857250" indent="-85725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marL="857250" indent="-85725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2pPr>
      <a:lvl3pPr marL="857250" indent="-85725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3pPr>
      <a:lvl4pPr marL="857250" indent="-85725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4pPr>
      <a:lvl5pPr marL="857250" indent="-85725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5pPr>
      <a:lvl6pPr marL="1314450" indent="-85725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6263" indent="-1905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Font typeface="Times"/>
        <a:buChar char="•"/>
        <a:defRPr>
          <a:solidFill>
            <a:schemeClr val="tx1"/>
          </a:solidFill>
          <a:latin typeface="+mn-lt"/>
          <a:ea typeface="ＭＳ Ｐゴシック" charset="-128"/>
        </a:defRPr>
      </a:lvl2pPr>
      <a:lvl3pPr marL="957263" indent="-1905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Font typeface="Times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338263" indent="-1905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1719263" indent="-1905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/>
        <a:buChar char="•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176463" indent="-1905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dE53uHE5Rmw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phWsnhZ4A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36"/>
          <a:stretch/>
        </p:blipFill>
        <p:spPr bwMode="auto">
          <a:xfrm>
            <a:off x="4067944" y="44624"/>
            <a:ext cx="503381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2313" y="44624"/>
            <a:ext cx="44977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Monday 17 November 2014</a:t>
            </a:r>
          </a:p>
          <a:p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8:45-10:30</a:t>
            </a:r>
          </a:p>
          <a:p>
            <a:pPr>
              <a:lnSpc>
                <a:spcPct val="150000"/>
              </a:lnSpc>
            </a:pPr>
            <a:r>
              <a:rPr lang="en-GB" dirty="0" err="1" smtClean="0"/>
              <a:t>Exceptionals</a:t>
            </a:r>
            <a:r>
              <a:rPr lang="en-GB" dirty="0" smtClean="0"/>
              <a:t> - Aki, </a:t>
            </a:r>
            <a:r>
              <a:rPr lang="en-GB" dirty="0" err="1" smtClean="0"/>
              <a:t>Merel</a:t>
            </a:r>
            <a:r>
              <a:rPr lang="en-GB" dirty="0" smtClean="0"/>
              <a:t> and Chantal -  about integrated solutions for sustainability islands</a:t>
            </a:r>
          </a:p>
          <a:p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10:35-11:25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Presence as value for design by Caroline Nevejan</a:t>
            </a:r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11:30-12:30</a:t>
            </a:r>
          </a:p>
          <a:p>
            <a:pPr>
              <a:lnSpc>
                <a:spcPct val="150000"/>
              </a:lnSpc>
            </a:pPr>
            <a:r>
              <a:rPr lang="nl-NL" dirty="0" err="1"/>
              <a:t>Sustainable</a:t>
            </a:r>
            <a:r>
              <a:rPr lang="nl-NL" dirty="0"/>
              <a:t> </a:t>
            </a:r>
            <a:r>
              <a:rPr lang="nl-NL" dirty="0" err="1"/>
              <a:t>transitions</a:t>
            </a:r>
            <a:r>
              <a:rPr lang="nl-NL" dirty="0"/>
              <a:t> &amp; waste </a:t>
            </a:r>
            <a:r>
              <a:rPr lang="nl-NL" dirty="0" smtClean="0"/>
              <a:t>management </a:t>
            </a:r>
            <a:r>
              <a:rPr lang="nl-NL" dirty="0" err="1" smtClean="0"/>
              <a:t>by</a:t>
            </a:r>
            <a:r>
              <a:rPr lang="nl-NL" dirty="0" smtClean="0"/>
              <a:t> Roel van Raak</a:t>
            </a:r>
            <a:endParaRPr lang="nl-NL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298377" y="5769545"/>
            <a:ext cx="6657999" cy="75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2pPr>
            <a:lvl3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3pPr>
            <a:lvl4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4pPr>
            <a:lvl5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5pPr>
            <a:lvl6pPr marL="13144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6pPr>
            <a:lvl7pPr marL="17716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7pPr>
            <a:lvl8pPr marL="22288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8pPr>
            <a:lvl9pPr marL="26860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en-GB" sz="2400" b="1" kern="0" dirty="0" smtClean="0"/>
              <a:t>Meeting 2 – From vision to practice</a:t>
            </a:r>
          </a:p>
          <a:p>
            <a:pPr algn="ctr">
              <a:lnSpc>
                <a:spcPct val="150000"/>
              </a:lnSpc>
            </a:pPr>
            <a:r>
              <a:rPr lang="en-GB" sz="1600" b="1" kern="0" dirty="0" smtClean="0"/>
              <a:t>Engineering for sustainable development WM0939TU </a:t>
            </a:r>
            <a:endParaRPr lang="nl-NL" sz="1600" b="1" kern="0" dirty="0"/>
          </a:p>
        </p:txBody>
      </p:sp>
    </p:spTree>
    <p:extLst>
      <p:ext uri="{BB962C8B-B14F-4D97-AF65-F5344CB8AC3E}">
        <p14:creationId xmlns:p14="http://schemas.microsoft.com/office/powerpoint/2010/main" val="202929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 term review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5513" y="1828800"/>
            <a:ext cx="7966967" cy="3506788"/>
          </a:xfrm>
        </p:spPr>
        <p:txBody>
          <a:bodyPr/>
          <a:lstStyle/>
          <a:p>
            <a:r>
              <a:rPr lang="en-GB" dirty="0" smtClean="0"/>
              <a:t>State of the art:</a:t>
            </a:r>
          </a:p>
          <a:p>
            <a:pPr lvl="1"/>
            <a:r>
              <a:rPr lang="en-GB" dirty="0" smtClean="0"/>
              <a:t>Sustainability ambition for the sub system</a:t>
            </a:r>
          </a:p>
          <a:p>
            <a:pPr lvl="1"/>
            <a:r>
              <a:rPr lang="en-GB" dirty="0"/>
              <a:t>How will the future system look like?</a:t>
            </a:r>
          </a:p>
          <a:p>
            <a:pPr lvl="1"/>
            <a:r>
              <a:rPr lang="en-GB" dirty="0" smtClean="0"/>
              <a:t>How will future life look like from a individual perspective?</a:t>
            </a:r>
          </a:p>
          <a:p>
            <a:r>
              <a:rPr lang="en-GB" dirty="0" smtClean="0"/>
              <a:t>YUTPA revisited:</a:t>
            </a:r>
          </a:p>
          <a:p>
            <a:pPr lvl="1"/>
            <a:r>
              <a:rPr lang="en-GB" dirty="0"/>
              <a:t>Designing for presence: 1</a:t>
            </a:r>
            <a:r>
              <a:rPr lang="en-GB" baseline="30000" dirty="0"/>
              <a:t>st</a:t>
            </a:r>
            <a:r>
              <a:rPr lang="en-GB" dirty="0"/>
              <a:t> YUTPA </a:t>
            </a:r>
            <a:r>
              <a:rPr lang="en-GB" dirty="0" smtClean="0"/>
              <a:t>future system needs </a:t>
            </a:r>
            <a:r>
              <a:rPr lang="en-GB" dirty="0"/>
              <a:t>improvement?</a:t>
            </a:r>
          </a:p>
          <a:p>
            <a:pPr lvl="1"/>
            <a:r>
              <a:rPr lang="en-GB" dirty="0" smtClean="0"/>
              <a:t>For analysis: discuss and draw YUTPA for current sub-system</a:t>
            </a:r>
          </a:p>
          <a:p>
            <a:pPr lvl="1"/>
            <a:r>
              <a:rPr lang="en-GB" dirty="0" smtClean="0"/>
              <a:t>Comparison: what need to change </a:t>
            </a:r>
            <a:r>
              <a:rPr lang="en-GB" dirty="0" smtClean="0">
                <a:sym typeface="Wingdings" panose="05000000000000000000" pitchFamily="2" charset="2"/>
              </a:rPr>
              <a:t> presentation</a:t>
            </a:r>
          </a:p>
          <a:p>
            <a:r>
              <a:rPr lang="en-GB" dirty="0" smtClean="0"/>
              <a:t>Transition needs changes</a:t>
            </a:r>
          </a:p>
          <a:p>
            <a:pPr lvl="1"/>
            <a:r>
              <a:rPr lang="en-GB" dirty="0" smtClean="0"/>
              <a:t>Changing needs and ‘presence’ </a:t>
            </a:r>
          </a:p>
          <a:p>
            <a:pPr lvl="1"/>
            <a:r>
              <a:rPr lang="en-GB" dirty="0" smtClean="0"/>
              <a:t>Bridging differences </a:t>
            </a:r>
          </a:p>
          <a:p>
            <a:pPr lvl="1"/>
            <a:endParaRPr lang="en-GB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87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TX sustainability ambition: pitch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1628800"/>
            <a:ext cx="8218487" cy="350678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i="1" dirty="0" smtClean="0">
                <a:solidFill>
                  <a:srgbClr val="00B050"/>
                </a:solidFill>
              </a:rPr>
              <a:t>(Asap) Self sufficient with green energy (direct energy demand)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Food &amp; more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Health &amp; Happiness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Leisure &amp; knowledge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Materials &amp; waste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Public space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Mobility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Host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Water 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94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974905" cy="1244600"/>
          </a:xfrm>
        </p:spPr>
        <p:txBody>
          <a:bodyPr/>
          <a:lstStyle/>
          <a:p>
            <a:r>
              <a:rPr lang="en-GB" dirty="0" smtClean="0"/>
              <a:t>The sustainable sub-system: poster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1828800"/>
            <a:ext cx="7966967" cy="35067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Which technologies will be prevailing?</a:t>
            </a:r>
          </a:p>
          <a:p>
            <a:pPr>
              <a:lnSpc>
                <a:spcPct val="150000"/>
              </a:lnSpc>
            </a:pPr>
            <a:r>
              <a:rPr lang="en-US" dirty="0"/>
              <a:t>Who are actors, their contribution to the </a:t>
            </a:r>
            <a:r>
              <a:rPr lang="en-US" dirty="0" smtClean="0"/>
              <a:t>future sub-system?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How will the technologies be embedded in culture and </a:t>
            </a:r>
            <a:r>
              <a:rPr lang="en-US" dirty="0" err="1"/>
              <a:t>behaviour</a:t>
            </a:r>
            <a:r>
              <a:rPr lang="en-US" dirty="0"/>
              <a:t>? 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How </a:t>
            </a:r>
            <a:r>
              <a:rPr lang="en-US" dirty="0"/>
              <a:t>will </a:t>
            </a:r>
            <a:r>
              <a:rPr lang="en-US" dirty="0" smtClean="0"/>
              <a:t>technologies</a:t>
            </a:r>
            <a:r>
              <a:rPr lang="en-US" dirty="0"/>
              <a:t>, industries, organizations, people </a:t>
            </a:r>
            <a:r>
              <a:rPr lang="en-US" dirty="0" err="1" smtClean="0"/>
              <a:t>etc</a:t>
            </a:r>
            <a:r>
              <a:rPr lang="en-US" dirty="0" smtClean="0"/>
              <a:t> be </a:t>
            </a:r>
            <a:r>
              <a:rPr lang="en-US" dirty="0"/>
              <a:t>interrelated?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Which </a:t>
            </a:r>
            <a:r>
              <a:rPr lang="en-US" dirty="0"/>
              <a:t>rules and regulations will </a:t>
            </a:r>
            <a:r>
              <a:rPr lang="en-US" dirty="0" smtClean="0"/>
              <a:t>organize the </a:t>
            </a:r>
            <a:r>
              <a:rPr lang="en-US" dirty="0"/>
              <a:t>future </a:t>
            </a:r>
            <a:r>
              <a:rPr lang="en-US" dirty="0" smtClean="0"/>
              <a:t>sub-system?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67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t="4274" r="53807" b="10438"/>
          <a:stretch/>
        </p:blipFill>
        <p:spPr bwMode="auto">
          <a:xfrm>
            <a:off x="899592" y="188640"/>
            <a:ext cx="7574362" cy="582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3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`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2876632" y="3244334"/>
            <a:ext cx="3390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u="sng" dirty="0">
                <a:hlinkClick r:id="rId2"/>
              </a:rPr>
              <a:t>http://youtu.be/dE53uHE5Rmw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8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900" y="147329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iagram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/>
          <a:stretch/>
        </p:blipFill>
        <p:spPr bwMode="auto">
          <a:xfrm>
            <a:off x="6350789" y="260648"/>
            <a:ext cx="2087211" cy="19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4" t="6191" r="8578"/>
          <a:stretch/>
        </p:blipFill>
        <p:spPr bwMode="auto">
          <a:xfrm>
            <a:off x="3771951" y="2052329"/>
            <a:ext cx="2579356" cy="208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being-here.net/image/2014/12/4/texelaar.png%28mediaclass-default.07117f2c4ec710ad23c7a77d873eedba1343e2d7%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36" y="4224971"/>
            <a:ext cx="2676792" cy="178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" y="4221088"/>
            <a:ext cx="2808314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54" y="4149368"/>
            <a:ext cx="2774082" cy="18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00" y="2199991"/>
            <a:ext cx="2048954" cy="136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4" t="3373" r="7810"/>
          <a:stretch/>
        </p:blipFill>
        <p:spPr bwMode="auto">
          <a:xfrm>
            <a:off x="1556521" y="2199991"/>
            <a:ext cx="2000212" cy="163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8" y="147329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830889" cy="1244600"/>
          </a:xfrm>
        </p:spPr>
        <p:txBody>
          <a:bodyPr/>
          <a:lstStyle/>
          <a:p>
            <a:r>
              <a:rPr lang="en-GB" dirty="0" smtClean="0"/>
              <a:t>How will the future system look like?</a:t>
            </a:r>
            <a:br>
              <a:rPr lang="en-GB" dirty="0" smtClean="0"/>
            </a:br>
            <a:r>
              <a:rPr lang="en-GB" dirty="0" smtClean="0"/>
              <a:t>YUTPA for design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86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situation? </a:t>
            </a:r>
            <a:br>
              <a:rPr lang="en-GB" dirty="0" smtClean="0"/>
            </a:br>
            <a:r>
              <a:rPr lang="en-GB" dirty="0" smtClean="0"/>
              <a:t>YUTPA for analysis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100" name="Picture 4" descr="http://www.being-here.net/image/2014/11/4/yutpa_chart_printerdefinite.jpg%28mediaclass-default.07117f2c4ec710ad23c7a77d873eedba1343e2d7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693904" cy="37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902897" cy="1244600"/>
          </a:xfrm>
        </p:spPr>
        <p:txBody>
          <a:bodyPr/>
          <a:lstStyle/>
          <a:p>
            <a:r>
              <a:rPr lang="en-GB" dirty="0" smtClean="0"/>
              <a:t>Comparison Current - sustainability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Energy?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Food </a:t>
            </a:r>
            <a:r>
              <a:rPr lang="en-GB" dirty="0"/>
              <a:t>&amp; more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Health &amp; Happiness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Leisure &amp; knowledge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Materials &amp; waste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Public space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Mobility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Host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Water 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34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Transforming dynamics of power</a:t>
            </a:r>
            <a:br>
              <a:rPr lang="en-GB" dirty="0" smtClean="0"/>
            </a:br>
            <a:r>
              <a:rPr lang="en-GB" dirty="0" smtClean="0"/>
              <a:t>between now and then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To accept responsibility for sustainability in complex system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What dimensions are in for change?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How to change the sense of presence?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Think about action/dimension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r>
              <a:rPr lang="en-GB" dirty="0" smtClean="0"/>
              <a:t>Design a process for change </a:t>
            </a:r>
            <a:endParaRPr lang="en-GB" dirty="0"/>
          </a:p>
          <a:p>
            <a:pPr lvl="1"/>
            <a:r>
              <a:rPr lang="en-GB" dirty="0" smtClean="0"/>
              <a:t>Long term direction and milestones</a:t>
            </a:r>
          </a:p>
          <a:p>
            <a:pPr lvl="1"/>
            <a:r>
              <a:rPr lang="en-GB" dirty="0" smtClean="0"/>
              <a:t>Short term action</a:t>
            </a:r>
          </a:p>
          <a:p>
            <a:pPr lvl="1"/>
            <a:r>
              <a:rPr lang="en-GB" dirty="0" smtClean="0"/>
              <a:t>Kick start? </a:t>
            </a:r>
          </a:p>
          <a:p>
            <a:pPr lvl="1"/>
            <a:r>
              <a:rPr lang="en-GB" dirty="0" smtClean="0"/>
              <a:t>Convincing arguments and line of reasoning! </a:t>
            </a:r>
          </a:p>
          <a:p>
            <a:pPr>
              <a:lnSpc>
                <a:spcPct val="1500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230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8046913" cy="1244600"/>
          </a:xfrm>
        </p:spPr>
        <p:txBody>
          <a:bodyPr/>
          <a:lstStyle/>
          <a:p>
            <a:r>
              <a:rPr lang="en-GB" dirty="0" smtClean="0"/>
              <a:t>Our sustainable Texel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1484784"/>
            <a:ext cx="8044608" cy="35067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How to present at the sustainability pub?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FF0000"/>
                </a:solidFill>
              </a:rPr>
              <a:t>Next meeting starts at 13:45 hrs, at YES Delft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After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meeting 6: drinks and presentation of TX program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Full draft report before leave to TX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6222550" y="249697"/>
            <a:ext cx="2747571" cy="3827375"/>
            <a:chOff x="6196726" y="2193913"/>
            <a:chExt cx="2747571" cy="382737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685256"/>
              <a:ext cx="2356073" cy="3336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1" t="14908" r="64968" b="37096"/>
            <a:stretch/>
          </p:blipFill>
          <p:spPr bwMode="auto">
            <a:xfrm>
              <a:off x="6196726" y="2193913"/>
              <a:ext cx="1111578" cy="1235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7020272" y="4509120"/>
              <a:ext cx="576064" cy="648072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 w="9525" cap="flat" cmpd="sng" algn="ctr">
              <a:solidFill>
                <a:schemeClr val="accent3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034017" y="3429000"/>
              <a:ext cx="576064" cy="648072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 w="9525" cap="flat" cmpd="sng" algn="ctr">
              <a:solidFill>
                <a:schemeClr val="accent3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96608" y="2361220"/>
              <a:ext cx="576064" cy="648072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 w="9525" cap="flat" cmpd="sng" algn="ctr">
              <a:solidFill>
                <a:schemeClr val="accent3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/>
          <a:stretch/>
        </p:blipFill>
        <p:spPr bwMode="auto">
          <a:xfrm>
            <a:off x="4355976" y="1970807"/>
            <a:ext cx="196219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1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36"/>
          <a:stretch/>
        </p:blipFill>
        <p:spPr bwMode="auto">
          <a:xfrm>
            <a:off x="4067944" y="44624"/>
            <a:ext cx="503381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8937" y="51163"/>
            <a:ext cx="3493023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Tuesday 25 November 2014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13:45-14:30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Sustainable initiatives change the world by Gertjan de Werk 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14:45-15:45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Biking consultancy tour to Rotterdam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16:45-17:30</a:t>
            </a:r>
          </a:p>
          <a:p>
            <a:pPr>
              <a:lnSpc>
                <a:spcPct val="150000"/>
              </a:lnSpc>
            </a:pPr>
            <a:r>
              <a:rPr lang="en-GB" dirty="0"/>
              <a:t>Putting sustainable lightning in </a:t>
            </a:r>
            <a:r>
              <a:rPr lang="en-GB" dirty="0" smtClean="0"/>
              <a:t>practice</a:t>
            </a:r>
            <a:r>
              <a:rPr lang="en-GB" dirty="0"/>
              <a:t> </a:t>
            </a:r>
            <a:r>
              <a:rPr lang="en-GB" dirty="0" smtClean="0"/>
              <a:t>by Iris </a:t>
            </a:r>
            <a:r>
              <a:rPr lang="en-GB" dirty="0" err="1" smtClean="0"/>
              <a:t>Dijkstra</a:t>
            </a:r>
            <a:endParaRPr lang="nl-NL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98377" y="5769545"/>
            <a:ext cx="6657999" cy="75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2pPr>
            <a:lvl3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3pPr>
            <a:lvl4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4pPr>
            <a:lvl5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5pPr>
            <a:lvl6pPr marL="13144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6pPr>
            <a:lvl7pPr marL="17716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7pPr>
            <a:lvl8pPr marL="22288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8pPr>
            <a:lvl9pPr marL="26860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en-GB" sz="2400" b="1" kern="0" dirty="0" smtClean="0"/>
              <a:t>Meeting 3 – Transitions made by people</a:t>
            </a:r>
          </a:p>
          <a:p>
            <a:pPr algn="ctr">
              <a:lnSpc>
                <a:spcPct val="150000"/>
              </a:lnSpc>
            </a:pPr>
            <a:r>
              <a:rPr lang="en-GB" sz="1600" b="1" kern="0" dirty="0" smtClean="0"/>
              <a:t>Engineering for sustainable development WM0939TU </a:t>
            </a:r>
            <a:endParaRPr lang="nl-NL" sz="1600" b="1" kern="0" dirty="0"/>
          </a:p>
        </p:txBody>
      </p:sp>
    </p:spTree>
    <p:extLst>
      <p:ext uri="{BB962C8B-B14F-4D97-AF65-F5344CB8AC3E}">
        <p14:creationId xmlns:p14="http://schemas.microsoft.com/office/powerpoint/2010/main" val="63384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36"/>
          <a:stretch/>
        </p:blipFill>
        <p:spPr bwMode="auto">
          <a:xfrm>
            <a:off x="4067944" y="44624"/>
            <a:ext cx="503381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313" y="61130"/>
            <a:ext cx="34896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Tuesday 16 December 2014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8:45-10:30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Sustainable entrepreneurship tour with Yes Delft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10:45-12:15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Leadership Debate with </a:t>
            </a:r>
            <a:r>
              <a:rPr lang="en-GB" dirty="0" err="1" smtClean="0"/>
              <a:t>Motiv</a:t>
            </a: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12:15-12:30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What’s next: Texel here we come!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298377" y="5769545"/>
            <a:ext cx="6657999" cy="75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2pPr>
            <a:lvl3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3pPr>
            <a:lvl4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4pPr>
            <a:lvl5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5pPr>
            <a:lvl6pPr marL="13144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6pPr>
            <a:lvl7pPr marL="17716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7pPr>
            <a:lvl8pPr marL="22288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8pPr>
            <a:lvl9pPr marL="26860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en-GB" sz="2400" b="1" kern="0" dirty="0" smtClean="0"/>
              <a:t>Meeting 6 – Leadership</a:t>
            </a:r>
          </a:p>
          <a:p>
            <a:pPr algn="ctr">
              <a:lnSpc>
                <a:spcPct val="150000"/>
              </a:lnSpc>
            </a:pPr>
            <a:r>
              <a:rPr lang="en-GB" sz="1600" b="1" kern="0" dirty="0" smtClean="0"/>
              <a:t>Engineering for sustainable development WM0939TU </a:t>
            </a:r>
            <a:endParaRPr lang="nl-NL" sz="1600" b="1" kern="0" dirty="0"/>
          </a:p>
        </p:txBody>
      </p:sp>
    </p:spTree>
    <p:extLst>
      <p:ext uri="{BB962C8B-B14F-4D97-AF65-F5344CB8AC3E}">
        <p14:creationId xmlns:p14="http://schemas.microsoft.com/office/powerpoint/2010/main" val="169773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 Biking consultancy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5997" y="5229200"/>
            <a:ext cx="7889685" cy="5959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dirty="0"/>
              <a:t>Route </a:t>
            </a:r>
            <a:r>
              <a:rPr lang="nl-NL" dirty="0" err="1" smtClean="0"/>
              <a:t>following</a:t>
            </a:r>
            <a:r>
              <a:rPr lang="nl-NL" dirty="0" smtClean="0"/>
              <a:t> the </a:t>
            </a:r>
            <a:r>
              <a:rPr lang="nl-NL" i="1" dirty="0" smtClean="0"/>
              <a:t>Schie</a:t>
            </a:r>
            <a:r>
              <a:rPr lang="nl-NL" dirty="0"/>
              <a:t>, </a:t>
            </a:r>
            <a:r>
              <a:rPr lang="nl-NL" dirty="0" err="1" smtClean="0"/>
              <a:t>all</a:t>
            </a:r>
            <a:r>
              <a:rPr lang="nl-NL" dirty="0" smtClean="0"/>
              <a:t> the way </a:t>
            </a:r>
            <a:r>
              <a:rPr lang="nl-NL" dirty="0" err="1" smtClean="0"/>
              <a:t>to</a:t>
            </a:r>
            <a:r>
              <a:rPr lang="nl-NL" dirty="0" smtClean="0"/>
              <a:t> a </a:t>
            </a:r>
            <a:r>
              <a:rPr lang="nl-NL" dirty="0" err="1" smtClean="0"/>
              <a:t>renovated</a:t>
            </a:r>
            <a:r>
              <a:rPr lang="nl-NL" dirty="0" smtClean="0"/>
              <a:t> large </a:t>
            </a:r>
            <a:r>
              <a:rPr lang="nl-NL" dirty="0" err="1" smtClean="0"/>
              <a:t>white</a:t>
            </a:r>
            <a:r>
              <a:rPr lang="nl-NL" dirty="0" smtClean="0"/>
              <a:t> building </a:t>
            </a:r>
            <a:r>
              <a:rPr lang="nl-NL" dirty="0" err="1" smtClean="0"/>
              <a:t>with</a:t>
            </a:r>
            <a:r>
              <a:rPr lang="nl-NL" dirty="0" smtClean="0"/>
              <a:t> large </a:t>
            </a:r>
            <a:r>
              <a:rPr lang="nl-NL" dirty="0" err="1" smtClean="0"/>
              <a:t>windows</a:t>
            </a:r>
            <a:r>
              <a:rPr lang="nl-NL" dirty="0" smtClean="0"/>
              <a:t>, </a:t>
            </a:r>
            <a:r>
              <a:rPr lang="nl-NL" dirty="0" err="1" smtClean="0"/>
              <a:t>opposite</a:t>
            </a:r>
            <a:r>
              <a:rPr lang="nl-NL" dirty="0" smtClean="0"/>
              <a:t> the water. Take the bridge </a:t>
            </a:r>
            <a:r>
              <a:rPr lang="nl-NL" dirty="0" err="1" smtClean="0"/>
              <a:t>and</a:t>
            </a:r>
            <a:r>
              <a:rPr lang="nl-NL" dirty="0" smtClean="0"/>
              <a:t> turn right </a:t>
            </a:r>
            <a:r>
              <a:rPr lang="nl-NL" dirty="0" err="1" smtClean="0"/>
              <a:t>again</a:t>
            </a:r>
            <a:r>
              <a:rPr lang="nl-NL" dirty="0" smtClean="0"/>
              <a:t>: </a:t>
            </a:r>
            <a:r>
              <a:rPr lang="nl-NL" dirty="0" err="1" smtClean="0"/>
              <a:t>Mathenesserdijk</a:t>
            </a:r>
            <a:r>
              <a:rPr lang="nl-NL" dirty="0" smtClean="0"/>
              <a:t> 142E.</a:t>
            </a:r>
            <a:endParaRPr lang="nl-NL" dirty="0"/>
          </a:p>
        </p:txBody>
      </p:sp>
      <p:pic>
        <p:nvPicPr>
          <p:cNvPr id="1026" name="Picture 2" descr="C:\Users\bbroekhans\AppData\Local\Microsoft\Windows\Temporary Internet Files\Content.Outlook\5AFGDVZZ\WHR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8038098" cy="406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11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9592" y="260648"/>
            <a:ext cx="8064896" cy="35067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How </a:t>
            </a:r>
            <a:r>
              <a:rPr lang="en-GB" dirty="0"/>
              <a:t>do you approach the research on the sub-system? 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Doable research question?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What </a:t>
            </a:r>
            <a:r>
              <a:rPr lang="en-GB" dirty="0"/>
              <a:t>has to be designed?</a:t>
            </a:r>
          </a:p>
          <a:p>
            <a:pPr>
              <a:lnSpc>
                <a:spcPct val="150000"/>
              </a:lnSpc>
            </a:pPr>
            <a:r>
              <a:rPr lang="en-GB" dirty="0"/>
              <a:t>Keep track of the research progress on Texel and its sub-systems.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Every week 30 columns! Still few are missing …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All contributions visible in your workspace or personal profile?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Check if you’re the author of your columns and other articles. Some of them are not owned yet.</a:t>
            </a:r>
          </a:p>
          <a:p>
            <a:pPr>
              <a:lnSpc>
                <a:spcPct val="150000"/>
              </a:lnSpc>
            </a:pPr>
            <a:r>
              <a:rPr lang="en-GB" dirty="0"/>
              <a:t>Organise: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On site research!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Interviews on TX topic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Invoice </a:t>
            </a:r>
            <a:r>
              <a:rPr lang="en-GB" dirty="0" smtClean="0"/>
              <a:t>…! 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nl-NL" dirty="0"/>
          </a:p>
        </p:txBody>
      </p:sp>
      <p:pic>
        <p:nvPicPr>
          <p:cNvPr id="1026" name="Picture 2" descr="C:\Users\bbroekhans\AppData\Local\Microsoft\Windows\Temporary Internet Files\Content.Outlook\5AFGDVZZ\WHR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540" y="4653136"/>
            <a:ext cx="4080460" cy="206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5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Final assessment </a:t>
            </a:r>
            <a:r>
              <a:rPr lang="en-US" b="1" dirty="0" smtClean="0"/>
              <a:t>criteria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assignments should be handed in, and actively contributed to by assigned students.</a:t>
            </a:r>
          </a:p>
          <a:p>
            <a:r>
              <a:rPr lang="en-US" dirty="0" smtClean="0"/>
              <a:t>All </a:t>
            </a:r>
            <a:r>
              <a:rPr lang="en-US" dirty="0"/>
              <a:t>assignments and posts in being-here.net are submitted in time, reflect serious work and professionalism by individuals and groups.</a:t>
            </a:r>
          </a:p>
          <a:p>
            <a:r>
              <a:rPr lang="en-US" dirty="0" smtClean="0"/>
              <a:t>Group research on sub-system reflect </a:t>
            </a:r>
            <a:r>
              <a:rPr lang="en-US" dirty="0"/>
              <a:t>about </a:t>
            </a:r>
            <a:r>
              <a:rPr lang="en-US" dirty="0" smtClean="0"/>
              <a:t>120 </a:t>
            </a:r>
            <a:r>
              <a:rPr lang="en-US" dirty="0" err="1" smtClean="0"/>
              <a:t>hrs</a:t>
            </a:r>
            <a:r>
              <a:rPr lang="en-US" dirty="0" smtClean="0"/>
              <a:t> hours/participant </a:t>
            </a:r>
            <a:r>
              <a:rPr lang="en-US" dirty="0"/>
              <a:t>of work. The </a:t>
            </a:r>
            <a:r>
              <a:rPr lang="en-US" dirty="0" smtClean="0"/>
              <a:t>result shows </a:t>
            </a:r>
            <a:r>
              <a:rPr lang="en-US" dirty="0"/>
              <a:t>well informed reasoning.</a:t>
            </a:r>
          </a:p>
          <a:p>
            <a:r>
              <a:rPr lang="en-US" dirty="0" smtClean="0"/>
              <a:t>Personal </a:t>
            </a:r>
            <a:r>
              <a:rPr lang="en-US" dirty="0"/>
              <a:t>profiles reflect connectedness to others, contributions to </a:t>
            </a:r>
            <a:r>
              <a:rPr lang="en-US" dirty="0" smtClean="0"/>
              <a:t>system and sub-system, </a:t>
            </a:r>
            <a:r>
              <a:rPr lang="en-US" dirty="0"/>
              <a:t>and fascinating columns.</a:t>
            </a:r>
          </a:p>
          <a:p>
            <a:r>
              <a:rPr lang="en-US" dirty="0" smtClean="0"/>
              <a:t> Grading 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5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36"/>
          <a:stretch/>
        </p:blipFill>
        <p:spPr bwMode="auto">
          <a:xfrm>
            <a:off x="4067944" y="44624"/>
            <a:ext cx="503381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6289" y="23420"/>
            <a:ext cx="356165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Tuesday 4</a:t>
            </a:r>
            <a:r>
              <a:rPr lang="en-GB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December 2014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8:45-9:45 Oblivion </a:t>
            </a:r>
            <a:r>
              <a:rPr lang="en-GB" dirty="0"/>
              <a:t>or paradise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9:45-10:30 Institutional </a:t>
            </a:r>
            <a:r>
              <a:rPr lang="en-GB" dirty="0"/>
              <a:t>context of sustainability transitions by Nienke Saanen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10:30-12:30</a:t>
            </a:r>
            <a:r>
              <a:rPr lang="en-GB" dirty="0"/>
              <a:t> </a:t>
            </a:r>
            <a:r>
              <a:rPr lang="en-GB" smtClean="0"/>
              <a:t>‘Fish’ </a:t>
            </a:r>
            <a:r>
              <a:rPr lang="en-GB" dirty="0" smtClean="0"/>
              <a:t>Game </a:t>
            </a:r>
            <a:r>
              <a:rPr lang="en-GB" dirty="0"/>
              <a:t>facilitated by Linda van Veen </a:t>
            </a:r>
            <a:endParaRPr lang="en-GB" dirty="0" smtClean="0"/>
          </a:p>
          <a:p>
            <a:pPr>
              <a:lnSpc>
                <a:spcPct val="150000"/>
              </a:lnSpc>
            </a:pPr>
            <a:endParaRPr lang="en-GB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9553" y="5769545"/>
            <a:ext cx="8424936" cy="75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2pPr>
            <a:lvl3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3pPr>
            <a:lvl4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4pPr>
            <a:lvl5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5pPr>
            <a:lvl6pPr marL="13144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6pPr>
            <a:lvl7pPr marL="17716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7pPr>
            <a:lvl8pPr marL="22288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8pPr>
            <a:lvl9pPr marL="26860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en-GB" sz="2400" b="1" kern="0" dirty="0" smtClean="0"/>
              <a:t>Meeting 4 – Sustainability transitions in context </a:t>
            </a:r>
          </a:p>
          <a:p>
            <a:pPr algn="ctr">
              <a:lnSpc>
                <a:spcPct val="150000"/>
              </a:lnSpc>
            </a:pPr>
            <a:r>
              <a:rPr lang="en-GB" sz="1600" b="1" kern="0" dirty="0" smtClean="0"/>
              <a:t>Engineering for sustainable development WM0939TU </a:t>
            </a:r>
            <a:endParaRPr lang="nl-NL" sz="1600" b="1" kern="0" dirty="0"/>
          </a:p>
        </p:txBody>
      </p:sp>
    </p:spTree>
    <p:extLst>
      <p:ext uri="{BB962C8B-B14F-4D97-AF65-F5344CB8AC3E}">
        <p14:creationId xmlns:p14="http://schemas.microsoft.com/office/powerpoint/2010/main" val="63384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PM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5513" y="1362372"/>
            <a:ext cx="7138987" cy="35067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‘Like’ your favourite columns by adding to ‘Favourites’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Attractive title, </a:t>
            </a:r>
            <a:r>
              <a:rPr lang="en-GB" dirty="0" smtClean="0"/>
              <a:t>pictures … 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n-GB" dirty="0" smtClean="0"/>
              <a:t>Still </a:t>
            </a:r>
            <a:r>
              <a:rPr lang="en-GB" dirty="0"/>
              <a:t>few </a:t>
            </a:r>
            <a:r>
              <a:rPr lang="en-GB" dirty="0" smtClean="0"/>
              <a:t>columns are missing!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Next week: mid term review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Please post the report of your research steps 1-4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Preferably each group is present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How is interviewing going?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Reports next week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Prepare your site research at TX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Tuesday 13 January 2015, 13:30-17:30 </a:t>
            </a:r>
            <a:r>
              <a:rPr lang="en-US" dirty="0" err="1"/>
              <a:t>hrs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Payments before 8 December!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755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www.youtube.com/watch?v=KphWsnhZ4Ag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V</a:t>
            </a:r>
            <a:r>
              <a:rPr lang="en-GB" dirty="0" smtClean="0"/>
              <a:t>enus project presents ‘Paradise or Oblivion’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074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36"/>
          <a:stretch/>
        </p:blipFill>
        <p:spPr bwMode="auto">
          <a:xfrm>
            <a:off x="4067944" y="44624"/>
            <a:ext cx="503381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313" y="44624"/>
            <a:ext cx="424847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Monday 8 December 2014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8:45-9:30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Energy transitions at Texel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by </a:t>
            </a:r>
            <a:r>
              <a:rPr lang="nl-NL" dirty="0" smtClean="0"/>
              <a:t>Cor </a:t>
            </a:r>
            <a:r>
              <a:rPr lang="nl-NL" dirty="0" err="1"/>
              <a:t>Leguijt</a:t>
            </a:r>
            <a:r>
              <a:rPr lang="nl-NL" dirty="0"/>
              <a:t> </a:t>
            </a:r>
            <a:r>
              <a:rPr lang="nl-NL" dirty="0" smtClean="0"/>
              <a:t>(CE Delft)</a:t>
            </a:r>
            <a:endParaRPr lang="en-GB" dirty="0" smtClean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/>
              <a:t>9</a:t>
            </a:r>
            <a:r>
              <a:rPr lang="en-GB" dirty="0" smtClean="0"/>
              <a:t>:45-12:30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Mid term review</a:t>
            </a:r>
          </a:p>
          <a:p>
            <a:pPr>
              <a:lnSpc>
                <a:spcPct val="150000"/>
              </a:lnSpc>
            </a:pPr>
            <a:endParaRPr lang="en-GB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67544" y="5769545"/>
            <a:ext cx="8634217" cy="75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2pPr>
            <a:lvl3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3pPr>
            <a:lvl4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4pPr>
            <a:lvl5pPr marL="8572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defRPr>
            </a:lvl5pPr>
            <a:lvl6pPr marL="13144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6pPr>
            <a:lvl7pPr marL="17716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7pPr>
            <a:lvl8pPr marL="22288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8pPr>
            <a:lvl9pPr marL="2686050" indent="-85725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en-GB" sz="2400" b="1" kern="0" dirty="0" smtClean="0"/>
              <a:t>Meeting 5 – Sustainable energy &amp; sub-system research </a:t>
            </a:r>
          </a:p>
          <a:p>
            <a:pPr algn="ctr">
              <a:lnSpc>
                <a:spcPct val="150000"/>
              </a:lnSpc>
            </a:pPr>
            <a:r>
              <a:rPr lang="en-GB" sz="1600" b="1" kern="0" dirty="0" smtClean="0"/>
              <a:t>Engineering for sustainable development WM0939TU </a:t>
            </a:r>
            <a:endParaRPr lang="nl-NL" sz="1600" b="1" kern="0" dirty="0"/>
          </a:p>
        </p:txBody>
      </p:sp>
    </p:spTree>
    <p:extLst>
      <p:ext uri="{BB962C8B-B14F-4D97-AF65-F5344CB8AC3E}">
        <p14:creationId xmlns:p14="http://schemas.microsoft.com/office/powerpoint/2010/main" val="63384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D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text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ext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TUD</Template>
  <TotalTime>4348</TotalTime>
  <Words>798</Words>
  <Application>Microsoft Office PowerPoint</Application>
  <PresentationFormat>On-screen Show (4:3)</PresentationFormat>
  <Paragraphs>157</Paragraphs>
  <Slides>20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TUD</vt:lpstr>
      <vt:lpstr>PowerPoint Presentation</vt:lpstr>
      <vt:lpstr>PowerPoint Presentation</vt:lpstr>
      <vt:lpstr>Questions? Biking consultancy</vt:lpstr>
      <vt:lpstr>PowerPoint Presentation</vt:lpstr>
      <vt:lpstr>Final assessment criteria</vt:lpstr>
      <vt:lpstr>PowerPoint Presentation</vt:lpstr>
      <vt:lpstr>PM</vt:lpstr>
      <vt:lpstr>https://www.youtube.com/watch?v=KphWsnhZ4Ag </vt:lpstr>
      <vt:lpstr>PowerPoint Presentation</vt:lpstr>
      <vt:lpstr>Mid term review</vt:lpstr>
      <vt:lpstr>TX sustainability ambition: pitch </vt:lpstr>
      <vt:lpstr>The sustainable sub-system: poster </vt:lpstr>
      <vt:lpstr>PowerPoint Presentation</vt:lpstr>
      <vt:lpstr>PowerPoint Presentation</vt:lpstr>
      <vt:lpstr>How will the future system look like? YUTPA for design</vt:lpstr>
      <vt:lpstr>Current situation?  YUTPA for analysis</vt:lpstr>
      <vt:lpstr>Comparison Current - sustainability</vt:lpstr>
      <vt:lpstr>Transforming dynamics of power between now and then</vt:lpstr>
      <vt:lpstr>Our sustainable Texel</vt:lpstr>
      <vt:lpstr>PowerPoint Presentation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for sustainable development  Learning objectives</dc:title>
  <dc:creator>Bertien Broekhans</dc:creator>
  <cp:lastModifiedBy>Bertien Broekhans</cp:lastModifiedBy>
  <cp:revision>152</cp:revision>
  <cp:lastPrinted>2014-12-05T13:02:23Z</cp:lastPrinted>
  <dcterms:created xsi:type="dcterms:W3CDTF">2014-05-15T15:10:37Z</dcterms:created>
  <dcterms:modified xsi:type="dcterms:W3CDTF">2014-12-08T15:12:29Z</dcterms:modified>
</cp:coreProperties>
</file>